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Lst>
  <p:sldSz cx="7556500" cy="10693400"/>
  <p:notesSz cx="7556500" cy="10693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480"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5" name="Holder 5"/>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5" name="Holder 5"/>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6" name="Holder 6"/>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4" name="Holder 4"/>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3" name="Holder 3"/>
          <p:cNvSpPr>
            <a:spLocks noGrp="1"/>
          </p:cNvSpPr>
          <p:nvPr>
            <p:ph type="dt" sz="half" idx="6"/>
          </p:nvPr>
        </p:nvSpPr>
        <p:spPr/>
        <p:txBody>
          <a:bodyPr lIns="0" tIns="0" rIns="0" bIns="0"/>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458321" y="374086"/>
            <a:ext cx="344002" cy="228180"/>
          </a:xfrm>
          <a:prstGeom prst="rect">
            <a:avLst/>
          </a:prstGeom>
        </p:spPr>
      </p:pic>
      <p:pic>
        <p:nvPicPr>
          <p:cNvPr id="17" name="bg object 17"/>
          <p:cNvPicPr/>
          <p:nvPr/>
        </p:nvPicPr>
        <p:blipFill>
          <a:blip r:embed="rId8" cstate="print"/>
          <a:stretch>
            <a:fillRect/>
          </a:stretch>
        </p:blipFill>
        <p:spPr>
          <a:xfrm>
            <a:off x="824149" y="430069"/>
            <a:ext cx="302498" cy="177431"/>
          </a:xfrm>
          <a:prstGeom prst="rect">
            <a:avLst/>
          </a:prstGeom>
        </p:spPr>
      </p:pic>
      <p:pic>
        <p:nvPicPr>
          <p:cNvPr id="18" name="bg object 18"/>
          <p:cNvPicPr/>
          <p:nvPr/>
        </p:nvPicPr>
        <p:blipFill>
          <a:blip r:embed="rId9" cstate="print"/>
          <a:stretch>
            <a:fillRect/>
          </a:stretch>
        </p:blipFill>
        <p:spPr>
          <a:xfrm>
            <a:off x="1152490" y="360004"/>
            <a:ext cx="159439" cy="246189"/>
          </a:xfrm>
          <a:prstGeom prst="rect">
            <a:avLst/>
          </a:prstGeom>
        </p:spPr>
      </p:pic>
      <p:sp>
        <p:nvSpPr>
          <p:cNvPr id="19" name="bg object 19"/>
          <p:cNvSpPr/>
          <p:nvPr/>
        </p:nvSpPr>
        <p:spPr>
          <a:xfrm>
            <a:off x="359999" y="614955"/>
            <a:ext cx="1058545" cy="69215"/>
          </a:xfrm>
          <a:custGeom>
            <a:avLst/>
            <a:gdLst/>
            <a:ahLst/>
            <a:cxnLst/>
            <a:rect l="l" t="t" r="r" b="b"/>
            <a:pathLst>
              <a:path w="1058545" h="69215">
                <a:moveTo>
                  <a:pt x="1058354" y="0"/>
                </a:moveTo>
                <a:lnTo>
                  <a:pt x="1044452" y="4059"/>
                </a:lnTo>
                <a:lnTo>
                  <a:pt x="1001215" y="12933"/>
                </a:lnTo>
                <a:lnTo>
                  <a:pt x="926343" y="21661"/>
                </a:lnTo>
                <a:lnTo>
                  <a:pt x="817537" y="25285"/>
                </a:lnTo>
                <a:lnTo>
                  <a:pt x="766597" y="24491"/>
                </a:lnTo>
                <a:lnTo>
                  <a:pt x="717538" y="22758"/>
                </a:lnTo>
                <a:lnTo>
                  <a:pt x="669873" y="20358"/>
                </a:lnTo>
                <a:lnTo>
                  <a:pt x="530377" y="11859"/>
                </a:lnTo>
                <a:lnTo>
                  <a:pt x="483426" y="9496"/>
                </a:lnTo>
                <a:lnTo>
                  <a:pt x="435437" y="7817"/>
                </a:lnTo>
                <a:lnTo>
                  <a:pt x="385926" y="7095"/>
                </a:lnTo>
                <a:lnTo>
                  <a:pt x="334406" y="7599"/>
                </a:lnTo>
                <a:lnTo>
                  <a:pt x="280390" y="9601"/>
                </a:lnTo>
                <a:lnTo>
                  <a:pt x="164050" y="21250"/>
                </a:lnTo>
                <a:lnTo>
                  <a:pt x="75725" y="38323"/>
                </a:lnTo>
                <a:lnTo>
                  <a:pt x="19634" y="53751"/>
                </a:lnTo>
                <a:lnTo>
                  <a:pt x="0" y="60464"/>
                </a:lnTo>
                <a:lnTo>
                  <a:pt x="190" y="69049"/>
                </a:lnTo>
                <a:lnTo>
                  <a:pt x="20803" y="64693"/>
                </a:lnTo>
                <a:lnTo>
                  <a:pt x="75118" y="55210"/>
                </a:lnTo>
                <a:lnTo>
                  <a:pt x="151854" y="45979"/>
                </a:lnTo>
                <a:lnTo>
                  <a:pt x="239725" y="42379"/>
                </a:lnTo>
                <a:lnTo>
                  <a:pt x="277694" y="43270"/>
                </a:lnTo>
                <a:lnTo>
                  <a:pt x="319784" y="45017"/>
                </a:lnTo>
                <a:lnTo>
                  <a:pt x="365429" y="47409"/>
                </a:lnTo>
                <a:lnTo>
                  <a:pt x="518039" y="56321"/>
                </a:lnTo>
                <a:lnTo>
                  <a:pt x="572249" y="59162"/>
                </a:lnTo>
                <a:lnTo>
                  <a:pt x="627187" y="61585"/>
                </a:lnTo>
                <a:lnTo>
                  <a:pt x="682288" y="63375"/>
                </a:lnTo>
                <a:lnTo>
                  <a:pt x="736985" y="64321"/>
                </a:lnTo>
                <a:lnTo>
                  <a:pt x="790714" y="64211"/>
                </a:lnTo>
                <a:lnTo>
                  <a:pt x="902601" y="54270"/>
                </a:lnTo>
                <a:lnTo>
                  <a:pt x="986826" y="34604"/>
                </a:lnTo>
                <a:lnTo>
                  <a:pt x="1039911" y="15362"/>
                </a:lnTo>
                <a:lnTo>
                  <a:pt x="1058379" y="6692"/>
                </a:lnTo>
                <a:lnTo>
                  <a:pt x="1058354" y="0"/>
                </a:lnTo>
                <a:close/>
              </a:path>
            </a:pathLst>
          </a:custGeom>
          <a:solidFill>
            <a:srgbClr val="00B09B"/>
          </a:solidFill>
        </p:spPr>
        <p:txBody>
          <a:bodyPr wrap="square" lIns="0" tIns="0" rIns="0" bIns="0" rtlCol="0"/>
          <a:lstStyle/>
          <a:p>
            <a:endParaRPr/>
          </a:p>
        </p:txBody>
      </p:sp>
      <p:sp>
        <p:nvSpPr>
          <p:cNvPr id="20" name="bg object 20"/>
          <p:cNvSpPr/>
          <p:nvPr/>
        </p:nvSpPr>
        <p:spPr>
          <a:xfrm>
            <a:off x="3779999" y="5668256"/>
            <a:ext cx="0" cy="2331085"/>
          </a:xfrm>
          <a:custGeom>
            <a:avLst/>
            <a:gdLst/>
            <a:ahLst/>
            <a:cxnLst/>
            <a:rect l="l" t="t" r="r" b="b"/>
            <a:pathLst>
              <a:path h="2331084">
                <a:moveTo>
                  <a:pt x="0" y="0"/>
                </a:moveTo>
                <a:lnTo>
                  <a:pt x="0" y="2330843"/>
                </a:lnTo>
              </a:path>
            </a:pathLst>
          </a:custGeom>
          <a:ln w="12700">
            <a:solidFill>
              <a:srgbClr val="35BCAC"/>
            </a:solidFill>
            <a:prstDash val="dot"/>
          </a:ln>
        </p:spPr>
        <p:txBody>
          <a:bodyPr wrap="square" lIns="0" tIns="0" rIns="0" bIns="0" rtlCol="0"/>
          <a:lstStyle/>
          <a:p>
            <a:endParaRPr/>
          </a:p>
        </p:txBody>
      </p:sp>
      <p:sp>
        <p:nvSpPr>
          <p:cNvPr id="21" name="bg object 21"/>
          <p:cNvSpPr/>
          <p:nvPr/>
        </p:nvSpPr>
        <p:spPr>
          <a:xfrm>
            <a:off x="3773639" y="5636437"/>
            <a:ext cx="12700" cy="2381885"/>
          </a:xfrm>
          <a:custGeom>
            <a:avLst/>
            <a:gdLst/>
            <a:ahLst/>
            <a:cxnLst/>
            <a:rect l="l" t="t" r="r" b="b"/>
            <a:pathLst>
              <a:path w="12700" h="2381884">
                <a:moveTo>
                  <a:pt x="12700" y="2375395"/>
                </a:moveTo>
                <a:lnTo>
                  <a:pt x="10845" y="2370912"/>
                </a:lnTo>
                <a:lnTo>
                  <a:pt x="6350" y="2369045"/>
                </a:lnTo>
                <a:lnTo>
                  <a:pt x="1866" y="2370912"/>
                </a:lnTo>
                <a:lnTo>
                  <a:pt x="0" y="2375395"/>
                </a:lnTo>
                <a:lnTo>
                  <a:pt x="1866" y="2379891"/>
                </a:lnTo>
                <a:lnTo>
                  <a:pt x="6350" y="2381745"/>
                </a:lnTo>
                <a:lnTo>
                  <a:pt x="10845" y="2379891"/>
                </a:lnTo>
                <a:lnTo>
                  <a:pt x="12700" y="2375395"/>
                </a:lnTo>
                <a:close/>
              </a:path>
              <a:path w="12700" h="2381884">
                <a:moveTo>
                  <a:pt x="12700" y="6350"/>
                </a:moveTo>
                <a:lnTo>
                  <a:pt x="10845" y="1866"/>
                </a:lnTo>
                <a:lnTo>
                  <a:pt x="6350" y="0"/>
                </a:lnTo>
                <a:lnTo>
                  <a:pt x="1866" y="1866"/>
                </a:lnTo>
                <a:lnTo>
                  <a:pt x="0" y="6350"/>
                </a:lnTo>
                <a:lnTo>
                  <a:pt x="1866" y="10845"/>
                </a:lnTo>
                <a:lnTo>
                  <a:pt x="6350" y="12700"/>
                </a:lnTo>
                <a:lnTo>
                  <a:pt x="10845" y="10845"/>
                </a:lnTo>
                <a:lnTo>
                  <a:pt x="12700" y="6350"/>
                </a:lnTo>
                <a:close/>
              </a:path>
            </a:pathLst>
          </a:custGeom>
          <a:solidFill>
            <a:srgbClr val="35BCAC"/>
          </a:solidFill>
        </p:spPr>
        <p:txBody>
          <a:bodyPr wrap="square" lIns="0" tIns="0" rIns="0" bIns="0" rtlCol="0"/>
          <a:lstStyle/>
          <a:p>
            <a:endParaRP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7300" y="10248131"/>
            <a:ext cx="4083050" cy="113029"/>
          </a:xfrm>
          <a:prstGeom prst="rect">
            <a:avLst/>
          </a:prstGeom>
        </p:spPr>
        <p:txBody>
          <a:bodyPr wrap="square" lIns="0" tIns="0" rIns="0" bIns="0">
            <a:spAutoFit/>
          </a:bodyPr>
          <a:lstStyle>
            <a:lvl1pPr>
              <a:defRPr sz="600" b="0" i="0">
                <a:solidFill>
                  <a:schemeClr val="tx1"/>
                </a:solidFill>
                <a:latin typeface="Asap Medium"/>
                <a:cs typeface="Asap Medium"/>
              </a:defRPr>
            </a:lvl1pPr>
          </a:lstStyle>
          <a:p>
            <a:pPr marL="12700">
              <a:lnSpc>
                <a:spcPct val="100000"/>
              </a:lnSpc>
              <a:spcBef>
                <a:spcPts val="60"/>
              </a:spcBef>
            </a:pPr>
            <a:r>
              <a:rPr dirty="0"/>
              <a:t>Ansell,</a:t>
            </a:r>
            <a:r>
              <a:rPr spc="-10" dirty="0"/>
              <a:t> </a:t>
            </a:r>
            <a:r>
              <a:rPr sz="525" baseline="31746" dirty="0"/>
              <a:t>®</a:t>
            </a:r>
            <a:r>
              <a:rPr sz="525" spc="75" baseline="31746" dirty="0"/>
              <a:t> </a:t>
            </a:r>
            <a:r>
              <a:rPr sz="600" dirty="0"/>
              <a:t>and</a:t>
            </a:r>
            <a:r>
              <a:rPr sz="600" spc="-10" dirty="0"/>
              <a:t> </a:t>
            </a:r>
            <a:r>
              <a:rPr sz="600" dirty="0"/>
              <a:t>™</a:t>
            </a:r>
            <a:r>
              <a:rPr sz="600" spc="-10" dirty="0"/>
              <a:t> </a:t>
            </a:r>
            <a:r>
              <a:rPr sz="600" dirty="0"/>
              <a:t>are</a:t>
            </a:r>
            <a:r>
              <a:rPr sz="600" spc="-10" dirty="0"/>
              <a:t> </a:t>
            </a:r>
            <a:r>
              <a:rPr sz="600" dirty="0"/>
              <a:t>trademarks</a:t>
            </a:r>
            <a:r>
              <a:rPr sz="600" spc="-5" dirty="0"/>
              <a:t> </a:t>
            </a:r>
            <a:r>
              <a:rPr sz="600" dirty="0"/>
              <a:t>owned</a:t>
            </a:r>
            <a:r>
              <a:rPr sz="600" spc="-10" dirty="0"/>
              <a:t> </a:t>
            </a:r>
            <a:r>
              <a:rPr sz="600" dirty="0"/>
              <a:t>by</a:t>
            </a:r>
            <a:r>
              <a:rPr sz="600" spc="-10" dirty="0"/>
              <a:t> </a:t>
            </a:r>
            <a:r>
              <a:rPr sz="600" dirty="0"/>
              <a:t>Ansell</a:t>
            </a:r>
            <a:r>
              <a:rPr sz="600" spc="-10" dirty="0"/>
              <a:t> </a:t>
            </a:r>
            <a:r>
              <a:rPr sz="600" dirty="0"/>
              <a:t>Limited</a:t>
            </a:r>
            <a:r>
              <a:rPr sz="600" spc="-10" dirty="0"/>
              <a:t> </a:t>
            </a:r>
            <a:r>
              <a:rPr sz="600" dirty="0"/>
              <a:t>or</a:t>
            </a:r>
            <a:r>
              <a:rPr sz="600" spc="-10" dirty="0"/>
              <a:t> </a:t>
            </a:r>
            <a:r>
              <a:rPr sz="600" dirty="0"/>
              <a:t>one</a:t>
            </a:r>
            <a:r>
              <a:rPr sz="600" spc="-5" dirty="0"/>
              <a:t> </a:t>
            </a:r>
            <a:r>
              <a:rPr sz="600" dirty="0"/>
              <a:t>of</a:t>
            </a:r>
            <a:r>
              <a:rPr sz="600" spc="-10" dirty="0"/>
              <a:t> </a:t>
            </a:r>
            <a:r>
              <a:rPr sz="600" dirty="0"/>
              <a:t>its</a:t>
            </a:r>
            <a:r>
              <a:rPr sz="600" spc="-10" dirty="0"/>
              <a:t> </a:t>
            </a:r>
            <a:r>
              <a:rPr sz="600" dirty="0"/>
              <a:t>affiliates.</a:t>
            </a:r>
            <a:r>
              <a:rPr sz="600" spc="-10" dirty="0"/>
              <a:t> </a:t>
            </a:r>
            <a:r>
              <a:rPr sz="600" dirty="0"/>
              <a:t>©</a:t>
            </a:r>
            <a:r>
              <a:rPr sz="600" spc="-10" dirty="0"/>
              <a:t> </a:t>
            </a:r>
            <a:r>
              <a:rPr sz="600" dirty="0"/>
              <a:t>2025</a:t>
            </a:r>
            <a:r>
              <a:rPr sz="600" spc="-10" dirty="0"/>
              <a:t> </a:t>
            </a:r>
            <a:r>
              <a:rPr sz="600" dirty="0"/>
              <a:t>Ansell</a:t>
            </a:r>
            <a:r>
              <a:rPr sz="600" spc="-5" dirty="0"/>
              <a:t> </a:t>
            </a:r>
            <a:r>
              <a:rPr sz="600" dirty="0"/>
              <a:t>Limited.</a:t>
            </a:r>
            <a:r>
              <a:rPr sz="600" spc="-10" dirty="0"/>
              <a:t> </a:t>
            </a:r>
            <a:r>
              <a:rPr sz="600" dirty="0"/>
              <a:t>All</a:t>
            </a:r>
            <a:r>
              <a:rPr sz="600" spc="-10" dirty="0"/>
              <a:t> </a:t>
            </a:r>
            <a:r>
              <a:rPr sz="600" dirty="0"/>
              <a:t>Rights</a:t>
            </a:r>
            <a:r>
              <a:rPr sz="600" spc="-10" dirty="0"/>
              <a:t> Reserved.</a:t>
            </a:r>
            <a:endParaRPr sz="600"/>
          </a:p>
        </p:txBody>
      </p:sp>
      <p:sp>
        <p:nvSpPr>
          <p:cNvPr id="5" name="Holder 5"/>
          <p:cNvSpPr>
            <a:spLocks noGrp="1"/>
          </p:cNvSpPr>
          <p:nvPr>
            <p:ph type="dt" sz="half" idx="6"/>
          </p:nvPr>
        </p:nvSpPr>
        <p:spPr>
          <a:xfrm>
            <a:off x="565400" y="8827898"/>
            <a:ext cx="6377940" cy="461645"/>
          </a:xfrm>
          <a:prstGeom prst="rect">
            <a:avLst/>
          </a:prstGeom>
        </p:spPr>
        <p:txBody>
          <a:bodyPr wrap="square" lIns="0" tIns="0" rIns="0" bIns="0">
            <a:spAutoFit/>
          </a:bodyPr>
          <a:lstStyle>
            <a:lvl1pPr>
              <a:defRPr sz="900" b="1" i="0">
                <a:solidFill>
                  <a:schemeClr val="tx1"/>
                </a:solidFill>
                <a:latin typeface="Asap SemiBold"/>
                <a:cs typeface="Asap SemiBold"/>
              </a:defRPr>
            </a:lvl1pPr>
          </a:lstStyle>
          <a:p>
            <a:pPr marL="12700">
              <a:lnSpc>
                <a:spcPct val="100000"/>
              </a:lnSpc>
              <a:spcBef>
                <a:spcPts val="40"/>
              </a:spcBef>
            </a:pPr>
            <a:r>
              <a:rPr dirty="0"/>
              <a:t>The</a:t>
            </a:r>
            <a:r>
              <a:rPr spc="-25" dirty="0"/>
              <a:t> </a:t>
            </a:r>
            <a:r>
              <a:rPr dirty="0"/>
              <a:t>trials</a:t>
            </a:r>
            <a:r>
              <a:rPr spc="-25" dirty="0"/>
              <a:t> </a:t>
            </a:r>
            <a:r>
              <a:rPr spc="-10" dirty="0"/>
              <a:t>proved</a:t>
            </a:r>
            <a:r>
              <a:rPr spc="-25" dirty="0"/>
              <a:t> </a:t>
            </a:r>
            <a:r>
              <a:rPr spc="-10" dirty="0"/>
              <a:t>successful</a:t>
            </a:r>
            <a:r>
              <a:rPr spc="-25" dirty="0"/>
              <a:t> </a:t>
            </a:r>
            <a:r>
              <a:rPr dirty="0"/>
              <a:t>and</a:t>
            </a:r>
            <a:r>
              <a:rPr spc="-25" dirty="0"/>
              <a:t> </a:t>
            </a:r>
            <a:r>
              <a:rPr dirty="0"/>
              <a:t>the</a:t>
            </a:r>
            <a:r>
              <a:rPr spc="-25" dirty="0"/>
              <a:t> </a:t>
            </a:r>
            <a:r>
              <a:rPr spc="-10" dirty="0"/>
              <a:t>AlphaTec</a:t>
            </a:r>
            <a:r>
              <a:rPr sz="750" spc="-15" baseline="33333" dirty="0"/>
              <a:t>®</a:t>
            </a:r>
            <a:r>
              <a:rPr sz="750" spc="112" baseline="33333" dirty="0"/>
              <a:t> </a:t>
            </a:r>
            <a:r>
              <a:rPr sz="900" spc="-25" dirty="0"/>
              <a:t>1500-</a:t>
            </a:r>
            <a:r>
              <a:rPr sz="900" spc="-10" dirty="0"/>
              <a:t>113</a:t>
            </a:r>
            <a:r>
              <a:rPr sz="900" spc="-20" dirty="0"/>
              <a:t> </a:t>
            </a:r>
            <a:r>
              <a:rPr sz="900" spc="-10" dirty="0"/>
              <a:t>outperformed</a:t>
            </a:r>
            <a:r>
              <a:rPr sz="900" spc="-25" dirty="0"/>
              <a:t> </a:t>
            </a:r>
            <a:r>
              <a:rPr sz="900" dirty="0"/>
              <a:t>the</a:t>
            </a:r>
            <a:r>
              <a:rPr sz="900" spc="-25" dirty="0"/>
              <a:t> </a:t>
            </a:r>
            <a:r>
              <a:rPr sz="900" spc="-10" dirty="0"/>
              <a:t>competitors</a:t>
            </a:r>
            <a:r>
              <a:rPr sz="900" spc="-25" dirty="0"/>
              <a:t> </a:t>
            </a:r>
            <a:r>
              <a:rPr sz="900" spc="-10" dirty="0"/>
              <a:t>coverall</a:t>
            </a:r>
            <a:r>
              <a:rPr sz="900" spc="-25" dirty="0"/>
              <a:t> </a:t>
            </a:r>
            <a:r>
              <a:rPr sz="900" dirty="0"/>
              <a:t>for</a:t>
            </a:r>
            <a:r>
              <a:rPr sz="900" spc="-25" dirty="0"/>
              <a:t> </a:t>
            </a:r>
            <a:r>
              <a:rPr sz="900" spc="-10" dirty="0"/>
              <a:t>durability</a:t>
            </a:r>
            <a:r>
              <a:rPr sz="900" spc="-25" dirty="0"/>
              <a:t> </a:t>
            </a:r>
            <a:r>
              <a:rPr sz="900" dirty="0"/>
              <a:t>and</a:t>
            </a:r>
            <a:r>
              <a:rPr sz="900" spc="-20" dirty="0"/>
              <a:t> </a:t>
            </a:r>
            <a:r>
              <a:rPr sz="900" spc="-10" dirty="0"/>
              <a:t>breathability,</a:t>
            </a:r>
            <a:endParaRPr sz="900"/>
          </a:p>
          <a:p>
            <a:pPr marL="12700" marR="5080">
              <a:lnSpc>
                <a:spcPct val="111100"/>
              </a:lnSpc>
            </a:pPr>
            <a:r>
              <a:rPr spc="-10" dirty="0"/>
              <a:t>coupled</a:t>
            </a:r>
            <a:r>
              <a:rPr spc="-25" dirty="0"/>
              <a:t> </a:t>
            </a:r>
            <a:r>
              <a:rPr spc="-10" dirty="0"/>
              <a:t>with</a:t>
            </a:r>
            <a:r>
              <a:rPr spc="-20" dirty="0"/>
              <a:t> </a:t>
            </a:r>
            <a:r>
              <a:rPr dirty="0"/>
              <a:t>a</a:t>
            </a:r>
            <a:r>
              <a:rPr spc="-25" dirty="0"/>
              <a:t> </a:t>
            </a:r>
            <a:r>
              <a:rPr spc="-10" dirty="0"/>
              <a:t>positive</a:t>
            </a:r>
            <a:r>
              <a:rPr spc="-20" dirty="0"/>
              <a:t> </a:t>
            </a:r>
            <a:r>
              <a:rPr spc="-10" dirty="0"/>
              <a:t>sustainability</a:t>
            </a:r>
            <a:r>
              <a:rPr spc="-25" dirty="0"/>
              <a:t> </a:t>
            </a:r>
            <a:r>
              <a:rPr spc="-10" dirty="0"/>
              <a:t>messaging</a:t>
            </a:r>
            <a:r>
              <a:rPr spc="-20" dirty="0"/>
              <a:t> </a:t>
            </a:r>
            <a:r>
              <a:rPr dirty="0"/>
              <a:t>and</a:t>
            </a:r>
            <a:r>
              <a:rPr spc="-25" dirty="0"/>
              <a:t> </a:t>
            </a:r>
            <a:r>
              <a:rPr spc="-10" dirty="0"/>
              <a:t>cost</a:t>
            </a:r>
            <a:r>
              <a:rPr spc="-20" dirty="0"/>
              <a:t> </a:t>
            </a:r>
            <a:r>
              <a:rPr spc="-10" dirty="0"/>
              <a:t>savings</a:t>
            </a:r>
            <a:r>
              <a:rPr spc="-25" dirty="0"/>
              <a:t> </a:t>
            </a:r>
            <a:r>
              <a:rPr dirty="0"/>
              <a:t>of</a:t>
            </a:r>
            <a:r>
              <a:rPr spc="-20" dirty="0"/>
              <a:t> </a:t>
            </a:r>
            <a:r>
              <a:rPr spc="-10" dirty="0"/>
              <a:t>35%</a:t>
            </a:r>
            <a:r>
              <a:rPr spc="-25" dirty="0"/>
              <a:t> </a:t>
            </a:r>
            <a:r>
              <a:rPr dirty="0"/>
              <a:t>has</a:t>
            </a:r>
            <a:r>
              <a:rPr spc="-20" dirty="0"/>
              <a:t> </a:t>
            </a:r>
            <a:r>
              <a:rPr spc="-10" dirty="0"/>
              <a:t>resulted</a:t>
            </a:r>
            <a:r>
              <a:rPr spc="-25" dirty="0"/>
              <a:t> </a:t>
            </a:r>
            <a:r>
              <a:rPr dirty="0"/>
              <a:t>in</a:t>
            </a:r>
            <a:r>
              <a:rPr spc="-20" dirty="0"/>
              <a:t> </a:t>
            </a:r>
            <a:r>
              <a:rPr dirty="0"/>
              <a:t>the</a:t>
            </a:r>
            <a:r>
              <a:rPr spc="-25" dirty="0"/>
              <a:t> </a:t>
            </a:r>
            <a:r>
              <a:rPr spc="-10" dirty="0"/>
              <a:t>coverall</a:t>
            </a:r>
            <a:r>
              <a:rPr spc="-20" dirty="0"/>
              <a:t> </a:t>
            </a:r>
            <a:r>
              <a:rPr dirty="0"/>
              <a:t>being</a:t>
            </a:r>
            <a:r>
              <a:rPr spc="-25" dirty="0"/>
              <a:t> </a:t>
            </a:r>
            <a:r>
              <a:rPr dirty="0"/>
              <a:t>in</a:t>
            </a:r>
            <a:r>
              <a:rPr spc="-20" dirty="0"/>
              <a:t> </a:t>
            </a:r>
            <a:r>
              <a:rPr dirty="0"/>
              <a:t>place</a:t>
            </a:r>
            <a:r>
              <a:rPr spc="-25" dirty="0"/>
              <a:t> </a:t>
            </a:r>
            <a:r>
              <a:rPr dirty="0"/>
              <a:t>in</a:t>
            </a:r>
            <a:r>
              <a:rPr spc="-20" dirty="0"/>
              <a:t> </a:t>
            </a:r>
            <a:r>
              <a:rPr dirty="0"/>
              <a:t>two</a:t>
            </a:r>
            <a:r>
              <a:rPr spc="-25" dirty="0"/>
              <a:t> </a:t>
            </a:r>
            <a:r>
              <a:rPr spc="-10" dirty="0"/>
              <a:t>depots with</a:t>
            </a:r>
            <a:r>
              <a:rPr spc="-30" dirty="0"/>
              <a:t> </a:t>
            </a:r>
            <a:r>
              <a:rPr dirty="0"/>
              <a:t>plans</a:t>
            </a:r>
            <a:r>
              <a:rPr spc="-30" dirty="0"/>
              <a:t> </a:t>
            </a:r>
            <a:r>
              <a:rPr dirty="0"/>
              <a:t>to</a:t>
            </a:r>
            <a:r>
              <a:rPr spc="-30" dirty="0"/>
              <a:t> </a:t>
            </a:r>
            <a:r>
              <a:rPr spc="-10" dirty="0"/>
              <a:t>move</a:t>
            </a:r>
            <a:r>
              <a:rPr spc="-25" dirty="0"/>
              <a:t> </a:t>
            </a:r>
            <a:r>
              <a:rPr dirty="0"/>
              <a:t>it</a:t>
            </a:r>
            <a:r>
              <a:rPr spc="-30" dirty="0"/>
              <a:t> </a:t>
            </a:r>
            <a:r>
              <a:rPr dirty="0"/>
              <a:t>into</a:t>
            </a:r>
            <a:r>
              <a:rPr spc="-30" dirty="0"/>
              <a:t> </a:t>
            </a:r>
            <a:r>
              <a:rPr spc="-10" dirty="0"/>
              <a:t>other</a:t>
            </a:r>
            <a:r>
              <a:rPr spc="-30" dirty="0"/>
              <a:t> </a:t>
            </a:r>
            <a:r>
              <a:rPr spc="-10" dirty="0"/>
              <a:t>maintenance</a:t>
            </a:r>
            <a:r>
              <a:rPr spc="-25" dirty="0"/>
              <a:t> </a:t>
            </a:r>
            <a:r>
              <a:rPr dirty="0"/>
              <a:t>areas</a:t>
            </a:r>
            <a:r>
              <a:rPr spc="-30" dirty="0"/>
              <a:t> </a:t>
            </a:r>
            <a:r>
              <a:rPr dirty="0"/>
              <a:t>and</a:t>
            </a:r>
            <a:r>
              <a:rPr spc="-30" dirty="0"/>
              <a:t> </a:t>
            </a:r>
            <a:r>
              <a:rPr spc="-10" dirty="0"/>
              <a:t>reduce</a:t>
            </a:r>
            <a:r>
              <a:rPr spc="-25" dirty="0"/>
              <a:t> </a:t>
            </a:r>
            <a:r>
              <a:rPr spc="-10" dirty="0"/>
              <a:t>costs</a:t>
            </a:r>
            <a:r>
              <a:rPr spc="-30" dirty="0"/>
              <a:t> </a:t>
            </a:r>
            <a:r>
              <a:rPr spc="-10" dirty="0"/>
              <a:t>further.</a:t>
            </a:r>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93230" y="544303"/>
            <a:ext cx="919480" cy="177800"/>
          </a:xfrm>
          <a:prstGeom prst="rect">
            <a:avLst/>
          </a:prstGeom>
        </p:spPr>
        <p:txBody>
          <a:bodyPr vert="horz" wrap="square" lIns="0" tIns="12700" rIns="0" bIns="0" rtlCol="0">
            <a:spAutoFit/>
          </a:bodyPr>
          <a:lstStyle/>
          <a:p>
            <a:pPr marL="12700">
              <a:lnSpc>
                <a:spcPct val="100000"/>
              </a:lnSpc>
              <a:spcBef>
                <a:spcPts val="100"/>
              </a:spcBef>
            </a:pPr>
            <a:r>
              <a:rPr sz="1000" b="1" spc="-20" dirty="0">
                <a:solidFill>
                  <a:srgbClr val="00B09B"/>
                </a:solidFill>
                <a:latin typeface="Asap SemiBold"/>
                <a:cs typeface="Asap SemiBold"/>
              </a:rPr>
              <a:t>ERFOLGSGESCHICHTE</a:t>
            </a:r>
            <a:endParaRPr sz="1000">
              <a:latin typeface="Asap SemiBold"/>
              <a:cs typeface="Asap SemiBold"/>
            </a:endParaRPr>
          </a:p>
        </p:txBody>
      </p:sp>
      <p:sp>
        <p:nvSpPr>
          <p:cNvPr id="9" name="object 9"/>
          <p:cNvSpPr txBox="1"/>
          <p:nvPr/>
        </p:nvSpPr>
        <p:spPr>
          <a:xfrm>
            <a:off x="4013599" y="5011712"/>
            <a:ext cx="1484630" cy="197490"/>
          </a:xfrm>
          <a:prstGeom prst="rect">
            <a:avLst/>
          </a:prstGeom>
        </p:spPr>
        <p:txBody>
          <a:bodyPr vert="horz" wrap="square" lIns="0" tIns="12700" rIns="0" bIns="0" rtlCol="0">
            <a:spAutoFit/>
          </a:bodyPr>
          <a:lstStyle/>
          <a:p>
            <a:pPr marL="12700">
              <a:lnSpc>
                <a:spcPct val="100000"/>
              </a:lnSpc>
              <a:spcBef>
                <a:spcPts val="100"/>
              </a:spcBef>
            </a:pPr>
            <a:r>
              <a:rPr lang="de" sz="1200" b="1" dirty="0">
                <a:solidFill>
                  <a:srgbClr val="00B09B"/>
                </a:solidFill>
                <a:latin typeface="Asap SemiBold"/>
                <a:cs typeface="Asap SemiBold"/>
              </a:rPr>
              <a:t>DIE LÖSUNG</a:t>
            </a:r>
            <a:endParaRPr sz="1200" dirty="0">
              <a:latin typeface="Asap SemiBold"/>
              <a:cs typeface="Asap SemiBold"/>
            </a:endParaRPr>
          </a:p>
        </p:txBody>
      </p:sp>
      <p:sp>
        <p:nvSpPr>
          <p:cNvPr id="10" name="object 10"/>
          <p:cNvSpPr txBox="1"/>
          <p:nvPr/>
        </p:nvSpPr>
        <p:spPr>
          <a:xfrm>
            <a:off x="4013599" y="5417809"/>
            <a:ext cx="3125470" cy="2401298"/>
          </a:xfrm>
          <a:prstGeom prst="rect">
            <a:avLst/>
          </a:prstGeom>
        </p:spPr>
        <p:txBody>
          <a:bodyPr vert="horz" wrap="square" lIns="0" tIns="12700" rIns="0" bIns="0" rtlCol="0">
            <a:spAutoFit/>
          </a:bodyPr>
          <a:lstStyle/>
          <a:p>
            <a:pPr>
              <a:lnSpc>
                <a:spcPts val="1050"/>
              </a:lnSpc>
            </a:pPr>
            <a:r>
              <a:rPr lang="de" sz="900" dirty="0">
                <a:solidFill>
                  <a:srgbClr val="545557"/>
                </a:solidFill>
                <a:latin typeface="Asap regular" pitchFamily="2" charset="0"/>
              </a:rPr>
              <a:t>„Als ein Unternehmen, das große Mengen an Handschuhen verbraucht, war die Entscheidung für eine Möglichkeit, diese nicht in Deponien oder der energetischen Abfallverwertung zu entsorgen, sondern zu recyceln und zu nützlichen Kunststoffprodukten zu verarbeiten, ganz einfach, denn sie steht im Einklang mit unseren Umweltzielen gemäß ISO 14001“, erklärt Steven McCarthy, Berater für Gesundheit, Sicherheit und Umwelt bei Cellmark. </a:t>
            </a:r>
          </a:p>
          <a:p>
            <a:pPr>
              <a:lnSpc>
                <a:spcPts val="1050"/>
              </a:lnSpc>
            </a:pPr>
            <a:endParaRPr lang="de" sz="900" dirty="0">
              <a:solidFill>
                <a:srgbClr val="545557"/>
              </a:solidFill>
              <a:latin typeface="Asap regular" pitchFamily="2" charset="0"/>
            </a:endParaRPr>
          </a:p>
          <a:p>
            <a:pPr>
              <a:lnSpc>
                <a:spcPts val="1050"/>
              </a:lnSpc>
            </a:pPr>
            <a:r>
              <a:rPr lang="de" sz="900" dirty="0">
                <a:solidFill>
                  <a:srgbClr val="545557"/>
                </a:solidFill>
                <a:latin typeface="Asap regular" pitchFamily="2" charset="0"/>
              </a:rPr>
              <a:t>„Ende 2018 haben wir das RightCycle-Programm an unserem Standort eingeführt. Für die Umsetzung unserer Umweltziele und Erfüllung der gesetzlichen Vorschriften für die Abfallentsorgung trennen wir als ein gemäß ISO 14001 zertifiziertes Unternehmen unseren Abfall bereits seit langem an seiner Entstehungsquelle in die jeweils am besten geeigneten Abfallströme. Durch diese bereits praktizierte getrennte Sammlung von Handschuhen in einem eigenen Abfallstrom konnten wir das Programm problemlos einführen.“</a:t>
            </a:r>
          </a:p>
          <a:p>
            <a:pPr>
              <a:lnSpc>
                <a:spcPts val="1050"/>
              </a:lnSpc>
            </a:pPr>
            <a:endParaRPr lang="de" sz="900" dirty="0">
              <a:solidFill>
                <a:srgbClr val="545557"/>
              </a:solidFill>
              <a:latin typeface="Asap regular" pitchFamily="2" charset="0"/>
            </a:endParaRPr>
          </a:p>
          <a:p>
            <a:pPr>
              <a:lnSpc>
                <a:spcPts val="1050"/>
              </a:lnSpc>
            </a:pPr>
            <a:r>
              <a:rPr lang="de" sz="900" dirty="0">
                <a:solidFill>
                  <a:srgbClr val="545557"/>
                </a:solidFill>
                <a:latin typeface="Asap regular" pitchFamily="2" charset="0"/>
              </a:rPr>
              <a:t>Je nach Standort wurde der erzeugte Abfall entweder in Deponien entsorgt oder zur Energiegewinnung verbrannt.</a:t>
            </a:r>
          </a:p>
        </p:txBody>
      </p:sp>
      <p:sp>
        <p:nvSpPr>
          <p:cNvPr id="13" name="object 13"/>
          <p:cNvSpPr/>
          <p:nvPr/>
        </p:nvSpPr>
        <p:spPr>
          <a:xfrm>
            <a:off x="4026299" y="5326774"/>
            <a:ext cx="419734" cy="0"/>
          </a:xfrm>
          <a:custGeom>
            <a:avLst/>
            <a:gdLst/>
            <a:ahLst/>
            <a:cxnLst/>
            <a:rect l="l" t="t" r="r" b="b"/>
            <a:pathLst>
              <a:path w="419735">
                <a:moveTo>
                  <a:pt x="0" y="0"/>
                </a:moveTo>
                <a:lnTo>
                  <a:pt x="419696" y="0"/>
                </a:lnTo>
              </a:path>
            </a:pathLst>
          </a:custGeom>
          <a:ln w="25400">
            <a:solidFill>
              <a:srgbClr val="00B09B"/>
            </a:solidFill>
          </a:ln>
        </p:spPr>
        <p:txBody>
          <a:bodyPr wrap="square" lIns="0" tIns="0" rIns="0" bIns="0" rtlCol="0"/>
          <a:lstStyle/>
          <a:p>
            <a:endParaRPr/>
          </a:p>
        </p:txBody>
      </p:sp>
      <p:sp>
        <p:nvSpPr>
          <p:cNvPr id="15" name="object 15"/>
          <p:cNvSpPr txBox="1"/>
          <p:nvPr/>
        </p:nvSpPr>
        <p:spPr>
          <a:xfrm>
            <a:off x="347300" y="5011712"/>
            <a:ext cx="1297350" cy="197490"/>
          </a:xfrm>
          <a:prstGeom prst="rect">
            <a:avLst/>
          </a:prstGeom>
        </p:spPr>
        <p:txBody>
          <a:bodyPr vert="horz" wrap="square" lIns="0" tIns="12700" rIns="0" bIns="0" rtlCol="0">
            <a:spAutoFit/>
          </a:bodyPr>
          <a:lstStyle/>
          <a:p>
            <a:pPr marL="12700">
              <a:lnSpc>
                <a:spcPct val="100000"/>
              </a:lnSpc>
              <a:spcBef>
                <a:spcPts val="100"/>
              </a:spcBef>
            </a:pPr>
            <a:r>
              <a:rPr lang="de" sz="1200" b="1" spc="-10" dirty="0">
                <a:solidFill>
                  <a:srgbClr val="00B09B"/>
                </a:solidFill>
                <a:latin typeface="Asap SemiBold"/>
                <a:cs typeface="Asap SemiBold"/>
              </a:rPr>
              <a:t>DAS PROBLEM</a:t>
            </a:r>
            <a:endParaRPr sz="1200" dirty="0">
              <a:latin typeface="Asap SemiBold"/>
              <a:cs typeface="Asap SemiBold"/>
            </a:endParaRPr>
          </a:p>
        </p:txBody>
      </p:sp>
      <p:sp>
        <p:nvSpPr>
          <p:cNvPr id="16" name="object 16"/>
          <p:cNvSpPr txBox="1"/>
          <p:nvPr/>
        </p:nvSpPr>
        <p:spPr>
          <a:xfrm>
            <a:off x="347300" y="5417809"/>
            <a:ext cx="3199130" cy="3106620"/>
          </a:xfrm>
          <a:prstGeom prst="rect">
            <a:avLst/>
          </a:prstGeom>
        </p:spPr>
        <p:txBody>
          <a:bodyPr vert="horz" wrap="square" lIns="0" tIns="12700" rIns="0" bIns="0" rtlCol="0">
            <a:spAutoFit/>
          </a:bodyPr>
          <a:lstStyle/>
          <a:p>
            <a:pPr>
              <a:lnSpc>
                <a:spcPts val="1050"/>
              </a:lnSpc>
            </a:pPr>
            <a:r>
              <a:rPr lang="de" sz="900" dirty="0">
                <a:solidFill>
                  <a:srgbClr val="545557"/>
                </a:solidFill>
                <a:latin typeface="Asap Bold" pitchFamily="2" charset="0"/>
              </a:rPr>
              <a:t>Cellmark</a:t>
            </a:r>
            <a:r>
              <a:rPr lang="de" sz="900" dirty="0">
                <a:solidFill>
                  <a:srgbClr val="545557"/>
                </a:solidFill>
                <a:latin typeface="Asap regular" pitchFamily="2" charset="0"/>
              </a:rPr>
              <a:t>, das weltweit erste gewerbliche </a:t>
            </a:r>
            <a:r>
              <a:rPr lang="de" sz="900" dirty="0">
                <a:solidFill>
                  <a:srgbClr val="545557"/>
                </a:solidFill>
                <a:latin typeface="Asap Bold" pitchFamily="2" charset="0"/>
              </a:rPr>
              <a:t>Labor für DNA-Tests </a:t>
            </a:r>
            <a:r>
              <a:rPr lang="de" sz="900" dirty="0">
                <a:solidFill>
                  <a:srgbClr val="545557"/>
                </a:solidFill>
                <a:latin typeface="Asap regular" pitchFamily="2" charset="0"/>
              </a:rPr>
              <a:t>, ist heute eines der renommiertesten zukunftsorientierten DNA-Analyseunternehmen in Europa.</a:t>
            </a:r>
          </a:p>
          <a:p>
            <a:pPr>
              <a:lnSpc>
                <a:spcPts val="1050"/>
              </a:lnSpc>
            </a:pPr>
            <a:endParaRPr lang="de" sz="900" dirty="0">
              <a:solidFill>
                <a:srgbClr val="545557"/>
              </a:solidFill>
              <a:latin typeface="Asap regular" pitchFamily="2" charset="0"/>
            </a:endParaRPr>
          </a:p>
          <a:p>
            <a:pPr>
              <a:lnSpc>
                <a:spcPts val="1050"/>
              </a:lnSpc>
            </a:pPr>
            <a:r>
              <a:rPr lang="de" sz="900" dirty="0">
                <a:solidFill>
                  <a:srgbClr val="545557"/>
                </a:solidFill>
                <a:latin typeface="Asap regular" pitchFamily="2" charset="0"/>
              </a:rPr>
              <a:t>Das Unternehmen hat sich zur Umsetzung einer Reihe von Nachhaltigkeitszielen verpflichtet:</a:t>
            </a:r>
          </a:p>
          <a:p>
            <a:pPr>
              <a:lnSpc>
                <a:spcPts val="1050"/>
              </a:lnSpc>
            </a:pPr>
            <a:endParaRPr lang="de" sz="900" dirty="0">
              <a:solidFill>
                <a:srgbClr val="545557"/>
              </a:solidFill>
              <a:latin typeface="Asap regular" pitchFamily="2" charset="0"/>
            </a:endParaRPr>
          </a:p>
          <a:p>
            <a:pPr marL="171450" indent="-171450">
              <a:lnSpc>
                <a:spcPts val="1050"/>
              </a:lnSpc>
              <a:buClr>
                <a:srgbClr val="00B09B"/>
              </a:buClr>
              <a:buFont typeface="Wingdings" panose="05000000000000000000" pitchFamily="2" charset="2"/>
              <a:buChar char="ü"/>
            </a:pPr>
            <a:r>
              <a:rPr lang="de" sz="900" dirty="0">
                <a:solidFill>
                  <a:srgbClr val="545557"/>
                </a:solidFill>
                <a:latin typeface="Asap Bold" pitchFamily="2" charset="0"/>
              </a:rPr>
              <a:t>Abfallreduzierung </a:t>
            </a:r>
            <a:r>
              <a:rPr lang="de" sz="900" dirty="0">
                <a:solidFill>
                  <a:srgbClr val="545557"/>
                </a:solidFill>
                <a:latin typeface="Asap regular" pitchFamily="2" charset="0"/>
              </a:rPr>
              <a:t>in Zusammenarbeit mit Lieferanten für eine Minimierung von Verpackungsmaterial und Bündelung von Bestellungen.</a:t>
            </a:r>
          </a:p>
          <a:p>
            <a:pPr marL="171450" indent="-171450">
              <a:lnSpc>
                <a:spcPts val="1050"/>
              </a:lnSpc>
              <a:buClr>
                <a:srgbClr val="00B09B"/>
              </a:buClr>
              <a:buFont typeface="Wingdings" panose="05000000000000000000" pitchFamily="2" charset="2"/>
              <a:buChar char="ü"/>
            </a:pPr>
            <a:r>
              <a:rPr lang="de" sz="900" dirty="0">
                <a:solidFill>
                  <a:srgbClr val="545557"/>
                </a:solidFill>
                <a:latin typeface="Asap regular" pitchFamily="2" charset="0"/>
              </a:rPr>
              <a:t>Hohe </a:t>
            </a:r>
            <a:r>
              <a:rPr lang="de" sz="900" dirty="0">
                <a:solidFill>
                  <a:srgbClr val="545557"/>
                </a:solidFill>
                <a:latin typeface="Asap Bold" pitchFamily="2" charset="0"/>
              </a:rPr>
              <a:t>Recyclingraten </a:t>
            </a:r>
            <a:r>
              <a:rPr lang="de" sz="900" dirty="0">
                <a:solidFill>
                  <a:srgbClr val="545557"/>
                </a:solidFill>
                <a:latin typeface="Asap regular" pitchFamily="2" charset="0"/>
              </a:rPr>
              <a:t>unter Einhaltung der gesetzlichen Vorschriften für die vom Unternehmen generierten Abfallarten.</a:t>
            </a:r>
          </a:p>
          <a:p>
            <a:pPr marL="171450" indent="-171450">
              <a:lnSpc>
                <a:spcPts val="1050"/>
              </a:lnSpc>
              <a:buClr>
                <a:srgbClr val="00B09B"/>
              </a:buClr>
              <a:buFont typeface="Wingdings" panose="05000000000000000000" pitchFamily="2" charset="2"/>
              <a:buChar char="ü"/>
            </a:pPr>
            <a:r>
              <a:rPr lang="de" sz="900" dirty="0">
                <a:solidFill>
                  <a:srgbClr val="545557"/>
                </a:solidFill>
                <a:latin typeface="Asap Bold" pitchFamily="2" charset="0"/>
              </a:rPr>
              <a:t>Reduzierung des Energieverbrauchs</a:t>
            </a:r>
            <a:r>
              <a:rPr lang="de" sz="900" dirty="0">
                <a:solidFill>
                  <a:srgbClr val="545557"/>
                </a:solidFill>
                <a:latin typeface="Asap regular" pitchFamily="2" charset="0"/>
              </a:rPr>
              <a:t> durch den Einsatz neuer Technologien und Anlagen.</a:t>
            </a:r>
          </a:p>
          <a:p>
            <a:pPr marL="171450" indent="-171450">
              <a:lnSpc>
                <a:spcPts val="1050"/>
              </a:lnSpc>
              <a:buClr>
                <a:srgbClr val="00B09B"/>
              </a:buClr>
              <a:buFont typeface="Wingdings" panose="05000000000000000000" pitchFamily="2" charset="2"/>
              <a:buChar char="ü"/>
            </a:pPr>
            <a:r>
              <a:rPr lang="de" sz="900" dirty="0">
                <a:solidFill>
                  <a:srgbClr val="545557"/>
                </a:solidFill>
                <a:latin typeface="Asap Bold" pitchFamily="2" charset="0"/>
              </a:rPr>
              <a:t>100 % </a:t>
            </a:r>
            <a:r>
              <a:rPr lang="de" sz="900" dirty="0">
                <a:solidFill>
                  <a:srgbClr val="545557"/>
                </a:solidFill>
                <a:latin typeface="Asap regular" pitchFamily="2" charset="0"/>
              </a:rPr>
              <a:t>Grünstrom</a:t>
            </a:r>
          </a:p>
          <a:p>
            <a:pPr marL="171450" indent="-171450">
              <a:lnSpc>
                <a:spcPts val="1050"/>
              </a:lnSpc>
              <a:buClr>
                <a:srgbClr val="00B09B"/>
              </a:buClr>
              <a:buFont typeface="Wingdings" panose="05000000000000000000" pitchFamily="2" charset="2"/>
              <a:buChar char="ü"/>
            </a:pPr>
            <a:r>
              <a:rPr lang="de" sz="900" dirty="0">
                <a:solidFill>
                  <a:srgbClr val="545557"/>
                </a:solidFill>
                <a:latin typeface="Asap regular" pitchFamily="2" charset="0"/>
              </a:rPr>
              <a:t>Ersatz von Reinigungsprodukten durch </a:t>
            </a:r>
            <a:r>
              <a:rPr lang="de" sz="900" dirty="0">
                <a:solidFill>
                  <a:srgbClr val="545557"/>
                </a:solidFill>
                <a:latin typeface="Asap Bold" pitchFamily="2" charset="0"/>
              </a:rPr>
              <a:t>umweltfreundliche Alternativen.</a:t>
            </a:r>
          </a:p>
          <a:p>
            <a:pPr marL="171450" indent="-171450">
              <a:lnSpc>
                <a:spcPts val="1050"/>
              </a:lnSpc>
              <a:buClr>
                <a:srgbClr val="00B09B"/>
              </a:buClr>
              <a:buFont typeface="Wingdings" panose="05000000000000000000" pitchFamily="2" charset="2"/>
              <a:buChar char="ü"/>
            </a:pPr>
            <a:endParaRPr lang="de" sz="900" dirty="0">
              <a:solidFill>
                <a:srgbClr val="545557"/>
              </a:solidFill>
              <a:latin typeface="Asap Bold" pitchFamily="2" charset="0"/>
            </a:endParaRPr>
          </a:p>
          <a:p>
            <a:pPr>
              <a:lnSpc>
                <a:spcPts val="1050"/>
              </a:lnSpc>
            </a:pPr>
            <a:endParaRPr lang="de" sz="900" dirty="0">
              <a:solidFill>
                <a:srgbClr val="545557"/>
              </a:solidFill>
              <a:latin typeface="Asap regular" pitchFamily="2" charset="0"/>
            </a:endParaRPr>
          </a:p>
          <a:p>
            <a:pPr>
              <a:lnSpc>
                <a:spcPts val="1050"/>
              </a:lnSpc>
            </a:pPr>
            <a:endParaRPr lang="de" sz="900" dirty="0">
              <a:solidFill>
                <a:srgbClr val="545557"/>
              </a:solidFill>
              <a:latin typeface="Asap regular" pitchFamily="2" charset="0"/>
            </a:endParaRPr>
          </a:p>
          <a:p>
            <a:pPr>
              <a:lnSpc>
                <a:spcPts val="1050"/>
              </a:lnSpc>
            </a:pPr>
            <a:endParaRPr lang="de" sz="900" dirty="0">
              <a:solidFill>
                <a:srgbClr val="545557"/>
              </a:solidFill>
              <a:latin typeface="Asap regular" pitchFamily="2" charset="0"/>
            </a:endParaRPr>
          </a:p>
        </p:txBody>
      </p:sp>
      <p:sp>
        <p:nvSpPr>
          <p:cNvPr id="18" name="object 18"/>
          <p:cNvSpPr/>
          <p:nvPr/>
        </p:nvSpPr>
        <p:spPr>
          <a:xfrm>
            <a:off x="360000" y="5321613"/>
            <a:ext cx="319405" cy="0"/>
          </a:xfrm>
          <a:custGeom>
            <a:avLst/>
            <a:gdLst/>
            <a:ahLst/>
            <a:cxnLst/>
            <a:rect l="l" t="t" r="r" b="b"/>
            <a:pathLst>
              <a:path w="319405">
                <a:moveTo>
                  <a:pt x="0" y="0"/>
                </a:moveTo>
                <a:lnTo>
                  <a:pt x="319341" y="0"/>
                </a:lnTo>
              </a:path>
            </a:pathLst>
          </a:custGeom>
          <a:ln w="25400">
            <a:solidFill>
              <a:srgbClr val="00B09B"/>
            </a:solidFill>
          </a:ln>
        </p:spPr>
        <p:txBody>
          <a:bodyPr wrap="square" lIns="0" tIns="0" rIns="0" bIns="0" rtlCol="0"/>
          <a:lstStyle/>
          <a:p>
            <a:endParaRPr/>
          </a:p>
        </p:txBody>
      </p:sp>
      <p:sp>
        <p:nvSpPr>
          <p:cNvPr id="19" name="object 19"/>
          <p:cNvSpPr/>
          <p:nvPr/>
        </p:nvSpPr>
        <p:spPr>
          <a:xfrm>
            <a:off x="347300" y="8679728"/>
            <a:ext cx="6707550" cy="1722627"/>
          </a:xfrm>
          <a:custGeom>
            <a:avLst/>
            <a:gdLst/>
            <a:ahLst/>
            <a:cxnLst/>
            <a:rect l="l" t="t" r="r" b="b"/>
            <a:pathLst>
              <a:path w="6840220" h="1563370">
                <a:moveTo>
                  <a:pt x="6840004" y="0"/>
                </a:moveTo>
                <a:lnTo>
                  <a:pt x="0" y="0"/>
                </a:lnTo>
                <a:lnTo>
                  <a:pt x="0" y="1562747"/>
                </a:lnTo>
                <a:lnTo>
                  <a:pt x="6840004" y="1562747"/>
                </a:lnTo>
                <a:lnTo>
                  <a:pt x="6840004" y="0"/>
                </a:lnTo>
                <a:close/>
              </a:path>
            </a:pathLst>
          </a:custGeom>
          <a:solidFill>
            <a:srgbClr val="DBEFEB"/>
          </a:solidFill>
        </p:spPr>
        <p:txBody>
          <a:bodyPr wrap="square" lIns="0" tIns="0" rIns="0" bIns="0" rtlCol="0"/>
          <a:lstStyle/>
          <a:p>
            <a:endParaRPr/>
          </a:p>
        </p:txBody>
      </p:sp>
      <p:sp>
        <p:nvSpPr>
          <p:cNvPr id="20" name="object 20"/>
          <p:cNvSpPr txBox="1"/>
          <p:nvPr/>
        </p:nvSpPr>
        <p:spPr>
          <a:xfrm>
            <a:off x="308372" y="8591971"/>
            <a:ext cx="6840220" cy="1563370"/>
          </a:xfrm>
          <a:prstGeom prst="rect">
            <a:avLst/>
          </a:prstGeom>
        </p:spPr>
        <p:txBody>
          <a:bodyPr vert="horz" wrap="square" lIns="0" tIns="114935" rIns="0" bIns="0" rtlCol="0">
            <a:spAutoFit/>
          </a:bodyPr>
          <a:lstStyle/>
          <a:p>
            <a:pPr marL="217804">
              <a:lnSpc>
                <a:spcPct val="100000"/>
              </a:lnSpc>
              <a:spcBef>
                <a:spcPts val="905"/>
              </a:spcBef>
            </a:pPr>
            <a:r>
              <a:rPr lang="de" sz="1200" b="1" spc="-10" dirty="0">
                <a:solidFill>
                  <a:srgbClr val="00B09B"/>
                </a:solidFill>
                <a:latin typeface="Asap SemiBold"/>
                <a:cs typeface="Asap SemiBold"/>
              </a:rPr>
              <a:t>ERGEBNISSE</a:t>
            </a:r>
            <a:endParaRPr lang="de" sz="1200" dirty="0">
              <a:latin typeface="Asap SemiBold"/>
              <a:cs typeface="Asap SemiBold"/>
            </a:endParaRPr>
          </a:p>
        </p:txBody>
      </p:sp>
      <p:sp>
        <p:nvSpPr>
          <p:cNvPr id="21" name="object 21"/>
          <p:cNvSpPr/>
          <p:nvPr/>
        </p:nvSpPr>
        <p:spPr>
          <a:xfrm>
            <a:off x="555140" y="9004300"/>
            <a:ext cx="319405" cy="0"/>
          </a:xfrm>
          <a:custGeom>
            <a:avLst/>
            <a:gdLst/>
            <a:ahLst/>
            <a:cxnLst/>
            <a:rect l="l" t="t" r="r" b="b"/>
            <a:pathLst>
              <a:path w="319405">
                <a:moveTo>
                  <a:pt x="0" y="0"/>
                </a:moveTo>
                <a:lnTo>
                  <a:pt x="319341" y="0"/>
                </a:lnTo>
              </a:path>
            </a:pathLst>
          </a:custGeom>
          <a:ln w="25400">
            <a:solidFill>
              <a:srgbClr val="00B09B"/>
            </a:solidFill>
          </a:ln>
        </p:spPr>
        <p:txBody>
          <a:bodyPr wrap="square" lIns="0" tIns="0" rIns="0" bIns="0" rtlCol="0"/>
          <a:lstStyle/>
          <a:p>
            <a:endParaRPr/>
          </a:p>
        </p:txBody>
      </p:sp>
      <p:sp>
        <p:nvSpPr>
          <p:cNvPr id="23" name="object 23"/>
          <p:cNvSpPr txBox="1"/>
          <p:nvPr/>
        </p:nvSpPr>
        <p:spPr>
          <a:xfrm>
            <a:off x="395901" y="4277802"/>
            <a:ext cx="3382350" cy="474489"/>
          </a:xfrm>
          <a:prstGeom prst="rect">
            <a:avLst/>
          </a:prstGeom>
        </p:spPr>
        <p:txBody>
          <a:bodyPr vert="horz" wrap="square" lIns="0" tIns="12700" rIns="0" bIns="0" rtlCol="0">
            <a:spAutoFit/>
          </a:bodyPr>
          <a:lstStyle/>
          <a:p>
            <a:pPr marL="12700">
              <a:lnSpc>
                <a:spcPct val="100000"/>
              </a:lnSpc>
              <a:spcBef>
                <a:spcPts val="100"/>
              </a:spcBef>
            </a:pPr>
            <a:r>
              <a:rPr lang="de" sz="1900" b="1" spc="-30" dirty="0">
                <a:solidFill>
                  <a:srgbClr val="006AB6"/>
                </a:solidFill>
                <a:latin typeface="Asap SemiBold"/>
                <a:cs typeface="Asap SemiBold"/>
              </a:rPr>
              <a:t>9.464 </a:t>
            </a:r>
            <a:r>
              <a:rPr lang="de" sz="1100" b="1" spc="-10" dirty="0">
                <a:solidFill>
                  <a:srgbClr val="00B09B"/>
                </a:solidFill>
                <a:latin typeface="Asap SemiBold"/>
                <a:cs typeface="Asap SemiBold"/>
              </a:rPr>
              <a:t>kg weniger Abfall zur Entsorgung in Deponien oder Verbrennungsanlagen</a:t>
            </a:r>
            <a:endParaRPr sz="1100" dirty="0">
              <a:latin typeface="Asap SemiBold"/>
              <a:cs typeface="Asap SemiBold"/>
            </a:endParaRPr>
          </a:p>
        </p:txBody>
      </p:sp>
      <p:sp>
        <p:nvSpPr>
          <p:cNvPr id="275" name="object 275"/>
          <p:cNvSpPr/>
          <p:nvPr/>
        </p:nvSpPr>
        <p:spPr>
          <a:xfrm>
            <a:off x="1234592" y="4470443"/>
            <a:ext cx="8890" cy="57150"/>
          </a:xfrm>
          <a:custGeom>
            <a:avLst/>
            <a:gdLst/>
            <a:ahLst/>
            <a:cxnLst/>
            <a:rect l="l" t="t" r="r" b="b"/>
            <a:pathLst>
              <a:path w="8889" h="57150">
                <a:moveTo>
                  <a:pt x="0" y="0"/>
                </a:moveTo>
                <a:lnTo>
                  <a:pt x="0" y="50831"/>
                </a:lnTo>
                <a:lnTo>
                  <a:pt x="8813" y="56900"/>
                </a:lnTo>
                <a:lnTo>
                  <a:pt x="8813" y="5818"/>
                </a:lnTo>
                <a:lnTo>
                  <a:pt x="0" y="0"/>
                </a:lnTo>
                <a:close/>
              </a:path>
            </a:pathLst>
          </a:custGeom>
          <a:solidFill>
            <a:srgbClr val="D2D3D4"/>
          </a:solidFill>
        </p:spPr>
        <p:txBody>
          <a:bodyPr wrap="square" lIns="0" tIns="0" rIns="0" bIns="0" rtlCol="0"/>
          <a:lstStyle/>
          <a:p>
            <a:endParaRPr/>
          </a:p>
        </p:txBody>
      </p:sp>
      <p:grpSp>
        <p:nvGrpSpPr>
          <p:cNvPr id="276" name="object 276"/>
          <p:cNvGrpSpPr/>
          <p:nvPr/>
        </p:nvGrpSpPr>
        <p:grpSpPr>
          <a:xfrm>
            <a:off x="1218228" y="3203960"/>
            <a:ext cx="1452880" cy="936625"/>
            <a:chOff x="2994634" y="4019231"/>
            <a:chExt cx="1452880" cy="936625"/>
          </a:xfrm>
        </p:grpSpPr>
        <p:sp>
          <p:nvSpPr>
            <p:cNvPr id="277" name="object 277"/>
            <p:cNvSpPr/>
            <p:nvPr/>
          </p:nvSpPr>
          <p:spPr>
            <a:xfrm>
              <a:off x="2994634" y="4504054"/>
              <a:ext cx="1450975" cy="451484"/>
            </a:xfrm>
            <a:custGeom>
              <a:avLst/>
              <a:gdLst/>
              <a:ahLst/>
              <a:cxnLst/>
              <a:rect l="l" t="t" r="r" b="b"/>
              <a:pathLst>
                <a:path w="1450975" h="451485">
                  <a:moveTo>
                    <a:pt x="1089221" y="163642"/>
                  </a:moveTo>
                  <a:lnTo>
                    <a:pt x="851400" y="163642"/>
                  </a:lnTo>
                  <a:lnTo>
                    <a:pt x="1153005" y="376879"/>
                  </a:lnTo>
                  <a:lnTo>
                    <a:pt x="1075162" y="382183"/>
                  </a:lnTo>
                  <a:lnTo>
                    <a:pt x="1075025" y="390059"/>
                  </a:lnTo>
                  <a:lnTo>
                    <a:pt x="1324959" y="451282"/>
                  </a:lnTo>
                  <a:lnTo>
                    <a:pt x="1427273" y="451282"/>
                  </a:lnTo>
                  <a:lnTo>
                    <a:pt x="1449520" y="360518"/>
                  </a:lnTo>
                  <a:lnTo>
                    <a:pt x="1390562" y="360518"/>
                  </a:lnTo>
                  <a:lnTo>
                    <a:pt x="1089221" y="163642"/>
                  </a:lnTo>
                  <a:close/>
                </a:path>
                <a:path w="1450975" h="451485">
                  <a:moveTo>
                    <a:pt x="1450486" y="356577"/>
                  </a:moveTo>
                  <a:lnTo>
                    <a:pt x="1390562" y="360518"/>
                  </a:lnTo>
                  <a:lnTo>
                    <a:pt x="1449520" y="360518"/>
                  </a:lnTo>
                  <a:lnTo>
                    <a:pt x="1450486" y="356577"/>
                  </a:lnTo>
                  <a:close/>
                </a:path>
                <a:path w="1450975" h="451485">
                  <a:moveTo>
                    <a:pt x="467421" y="113710"/>
                  </a:moveTo>
                  <a:lnTo>
                    <a:pt x="343819" y="113710"/>
                  </a:lnTo>
                  <a:lnTo>
                    <a:pt x="605045" y="310240"/>
                  </a:lnTo>
                  <a:lnTo>
                    <a:pt x="724376" y="312321"/>
                  </a:lnTo>
                  <a:lnTo>
                    <a:pt x="744949" y="301326"/>
                  </a:lnTo>
                  <a:lnTo>
                    <a:pt x="605196" y="301326"/>
                  </a:lnTo>
                  <a:lnTo>
                    <a:pt x="672832" y="259867"/>
                  </a:lnTo>
                  <a:lnTo>
                    <a:pt x="467421" y="113710"/>
                  </a:lnTo>
                  <a:close/>
                </a:path>
                <a:path w="1450975" h="451485">
                  <a:moveTo>
                    <a:pt x="851641" y="150262"/>
                  </a:moveTo>
                  <a:lnTo>
                    <a:pt x="605196" y="301326"/>
                  </a:lnTo>
                  <a:lnTo>
                    <a:pt x="744949" y="301326"/>
                  </a:lnTo>
                  <a:lnTo>
                    <a:pt x="916473" y="209655"/>
                  </a:lnTo>
                  <a:lnTo>
                    <a:pt x="851400" y="163642"/>
                  </a:lnTo>
                  <a:lnTo>
                    <a:pt x="1089221" y="163642"/>
                  </a:lnTo>
                  <a:lnTo>
                    <a:pt x="1074700" y="154156"/>
                  </a:lnTo>
                  <a:lnTo>
                    <a:pt x="851641" y="150262"/>
                  </a:lnTo>
                  <a:close/>
                </a:path>
                <a:path w="1450975" h="451485">
                  <a:moveTo>
                    <a:pt x="0" y="0"/>
                  </a:moveTo>
                  <a:lnTo>
                    <a:pt x="0" y="53005"/>
                  </a:lnTo>
                  <a:lnTo>
                    <a:pt x="173617" y="172549"/>
                  </a:lnTo>
                  <a:lnTo>
                    <a:pt x="239077" y="173683"/>
                  </a:lnTo>
                  <a:lnTo>
                    <a:pt x="292083" y="143333"/>
                  </a:lnTo>
                  <a:lnTo>
                    <a:pt x="217112" y="143333"/>
                  </a:lnTo>
                  <a:lnTo>
                    <a:pt x="0" y="0"/>
                  </a:lnTo>
                  <a:close/>
                </a:path>
                <a:path w="1450975" h="451485">
                  <a:moveTo>
                    <a:pt x="310093" y="84951"/>
                  </a:moveTo>
                  <a:lnTo>
                    <a:pt x="217112" y="143333"/>
                  </a:lnTo>
                  <a:lnTo>
                    <a:pt x="292083" y="143333"/>
                  </a:lnTo>
                  <a:lnTo>
                    <a:pt x="343819" y="113710"/>
                  </a:lnTo>
                  <a:lnTo>
                    <a:pt x="467421" y="113710"/>
                  </a:lnTo>
                  <a:lnTo>
                    <a:pt x="429948" y="87053"/>
                  </a:lnTo>
                  <a:lnTo>
                    <a:pt x="310093" y="84951"/>
                  </a:lnTo>
                  <a:close/>
                </a:path>
              </a:pathLst>
            </a:custGeom>
            <a:solidFill>
              <a:srgbClr val="D2D3D4"/>
            </a:solidFill>
          </p:spPr>
          <p:txBody>
            <a:bodyPr wrap="square" lIns="0" tIns="0" rIns="0" bIns="0" rtlCol="0"/>
            <a:lstStyle/>
            <a:p>
              <a:endParaRPr/>
            </a:p>
          </p:txBody>
        </p:sp>
        <p:pic>
          <p:nvPicPr>
            <p:cNvPr id="278" name="object 278"/>
            <p:cNvPicPr/>
            <p:nvPr/>
          </p:nvPicPr>
          <p:blipFill>
            <a:blip r:embed="rId2" cstate="print"/>
            <a:stretch>
              <a:fillRect/>
            </a:stretch>
          </p:blipFill>
          <p:spPr>
            <a:xfrm>
              <a:off x="2994634" y="4019231"/>
              <a:ext cx="1452727" cy="933857"/>
            </a:xfrm>
            <a:prstGeom prst="rect">
              <a:avLst/>
            </a:prstGeom>
          </p:spPr>
        </p:pic>
      </p:grpSp>
      <p:sp>
        <p:nvSpPr>
          <p:cNvPr id="290" name="object 290"/>
          <p:cNvSpPr txBox="1">
            <a:spLocks noGrp="1"/>
          </p:cNvSpPr>
          <p:nvPr>
            <p:ph type="dt" sz="half" idx="6"/>
          </p:nvPr>
        </p:nvSpPr>
        <p:spPr>
          <a:xfrm>
            <a:off x="519702" y="9135389"/>
            <a:ext cx="6249967" cy="1492716"/>
          </a:xfrm>
          <a:prstGeom prst="rect">
            <a:avLst/>
          </a:prstGeom>
        </p:spPr>
        <p:txBody>
          <a:bodyPr vert="horz" wrap="square" lIns="0" tIns="5080" rIns="0" bIns="0" rtlCol="0">
            <a:spAutoFit/>
          </a:bodyPr>
          <a:lstStyle/>
          <a:p>
            <a:pPr>
              <a:lnSpc>
                <a:spcPts val="1050"/>
              </a:lnSpc>
            </a:pPr>
            <a:r>
              <a:rPr lang="de" b="0" dirty="0">
                <a:solidFill>
                  <a:srgbClr val="545557"/>
                </a:solidFill>
                <a:latin typeface="Asap regular" pitchFamily="2" charset="0"/>
              </a:rPr>
              <a:t>Das Engagement und die Motivation der Mitarbeitenden sind entscheidend. „Es war wirklich hilfreich, die Recyclingstellen im Labor leicht zugänglich zu machen und darauf hinzuweisen, dass gebrauchte Handschuhe zu Polymergranulat recycelt und anschließend in nützliche Kunststoffprodukte umgewandelt werden können, statt diese in Deponien oder Verbrennungsanlagen zu entsorgen“, ergänzt Steve.</a:t>
            </a:r>
          </a:p>
          <a:p>
            <a:pPr>
              <a:lnSpc>
                <a:spcPts val="1050"/>
              </a:lnSpc>
            </a:pPr>
            <a:endParaRPr lang="de" b="0" dirty="0">
              <a:solidFill>
                <a:srgbClr val="545557"/>
              </a:solidFill>
              <a:latin typeface="Asap regular" pitchFamily="2" charset="0"/>
            </a:endParaRPr>
          </a:p>
          <a:p>
            <a:pPr>
              <a:lnSpc>
                <a:spcPts val="1050"/>
              </a:lnSpc>
            </a:pPr>
            <a:r>
              <a:rPr lang="de" b="0" dirty="0">
                <a:solidFill>
                  <a:srgbClr val="545557"/>
                </a:solidFill>
                <a:latin typeface="Asap regular" pitchFamily="2" charset="0"/>
              </a:rPr>
              <a:t>Das Unternehmen führt die Sammlung an zwei Standorten durch. </a:t>
            </a:r>
            <a:r>
              <a:rPr lang="de" sz="900" b="0" dirty="0">
                <a:solidFill>
                  <a:srgbClr val="545557"/>
                </a:solidFill>
                <a:latin typeface="Asap regular" pitchFamily="2" charset="0"/>
              </a:rPr>
              <a:t>Seit seiner </a:t>
            </a:r>
            <a:r>
              <a:rPr lang="de" b="0" dirty="0">
                <a:solidFill>
                  <a:srgbClr val="545557"/>
                </a:solidFill>
                <a:latin typeface="Asap regular" pitchFamily="2" charset="0"/>
              </a:rPr>
              <a:t>Teilnahme am Programm</a:t>
            </a:r>
            <a:r>
              <a:rPr lang="de" sz="900" b="0" dirty="0">
                <a:solidFill>
                  <a:srgbClr val="545557"/>
                </a:solidFill>
                <a:latin typeface="Asap regular" pitchFamily="2" charset="0"/>
              </a:rPr>
              <a:t> hat das Unternehmen die Entsorgung von </a:t>
            </a:r>
            <a:r>
              <a:rPr lang="de" b="0" dirty="0">
                <a:solidFill>
                  <a:srgbClr val="545557"/>
                </a:solidFill>
                <a:latin typeface="Asap regular" pitchFamily="2" charset="0"/>
              </a:rPr>
              <a:t>beeindruckenden 9.464 kg Abfall in Deponien oder Verbrennungsanlagen vermieden. Das entspricht rund 1,5 Millionen Einmalhandschuhen.</a:t>
            </a:r>
          </a:p>
          <a:p>
            <a:pPr>
              <a:lnSpc>
                <a:spcPts val="1020"/>
              </a:lnSpc>
            </a:pPr>
            <a:endParaRPr lang="de" sz="900" dirty="0">
              <a:solidFill>
                <a:srgbClr val="545557"/>
              </a:solidFill>
              <a:latin typeface="Asap Bold" pitchFamily="2" charset="0"/>
            </a:endParaRPr>
          </a:p>
          <a:p>
            <a:pPr>
              <a:lnSpc>
                <a:spcPts val="1020"/>
              </a:lnSpc>
            </a:pPr>
            <a:endParaRPr lang="de" b="0" dirty="0">
              <a:solidFill>
                <a:srgbClr val="545557"/>
              </a:solidFill>
              <a:latin typeface="Asap regular" pitchFamily="2" charset="0"/>
            </a:endParaRPr>
          </a:p>
          <a:p>
            <a:pPr>
              <a:lnSpc>
                <a:spcPts val="1020"/>
              </a:lnSpc>
            </a:pPr>
            <a:endParaRPr lang="de" sz="900" dirty="0">
              <a:solidFill>
                <a:srgbClr val="545557"/>
              </a:solidFill>
              <a:latin typeface="Asap Bold" pitchFamily="2" charset="0"/>
            </a:endParaRPr>
          </a:p>
          <a:p>
            <a:pPr>
              <a:lnSpc>
                <a:spcPts val="1020"/>
              </a:lnSpc>
            </a:pPr>
            <a:endParaRPr lang="de" sz="900" dirty="0">
              <a:solidFill>
                <a:srgbClr val="545557"/>
              </a:solidFill>
              <a:latin typeface="Asap Bold" pitchFamily="2" charset="0"/>
            </a:endParaRPr>
          </a:p>
          <a:p>
            <a:pPr marL="171450" indent="-171450">
              <a:lnSpc>
                <a:spcPts val="1020"/>
              </a:lnSpc>
              <a:buFont typeface="Wingdings" panose="05000000000000000000" pitchFamily="2" charset="2"/>
              <a:buChar char="ü"/>
            </a:pPr>
            <a:endParaRPr lang="de" sz="900" dirty="0">
              <a:solidFill>
                <a:srgbClr val="545557"/>
              </a:solidFill>
              <a:latin typeface="Asap Bold" pitchFamily="2" charset="0"/>
            </a:endParaRPr>
          </a:p>
        </p:txBody>
      </p:sp>
      <p:sp>
        <p:nvSpPr>
          <p:cNvPr id="293" name="object 293"/>
          <p:cNvSpPr txBox="1">
            <a:spLocks noGrp="1"/>
          </p:cNvSpPr>
          <p:nvPr>
            <p:ph type="ftr" sz="quarter" idx="5"/>
          </p:nvPr>
        </p:nvSpPr>
        <p:spPr>
          <a:xfrm>
            <a:off x="347300" y="10451706"/>
            <a:ext cx="5356434" cy="100027"/>
          </a:xfrm>
          <a:prstGeom prst="rect">
            <a:avLst/>
          </a:prstGeom>
        </p:spPr>
        <p:txBody>
          <a:bodyPr vert="horz" wrap="square" lIns="0" tIns="7620" rIns="0" bIns="0" rtlCol="0">
            <a:spAutoFit/>
          </a:bodyPr>
          <a:lstStyle/>
          <a:p>
            <a:pPr marL="12700">
              <a:lnSpc>
                <a:spcPct val="100000"/>
              </a:lnSpc>
              <a:spcBef>
                <a:spcPts val="60"/>
              </a:spcBef>
            </a:pPr>
            <a:r>
              <a:rPr dirty="0"/>
              <a:t>Ansell, ® und ™ sind Warenzeichen der Ansell Limited oder einer ihrer Tochtergesellschaften. © 2026 Ansell Limited. Alle Rechte vorbehalten.</a:t>
            </a:r>
            <a:endParaRPr sz="600" dirty="0"/>
          </a:p>
        </p:txBody>
      </p:sp>
      <p:pic>
        <p:nvPicPr>
          <p:cNvPr id="3" name="Picture 2" descr="A group of trees in the fog&#10;&#10;AI-generated content may be incorrect.">
            <a:extLst>
              <a:ext uri="{FF2B5EF4-FFF2-40B4-BE49-F238E27FC236}">
                <a16:creationId xmlns:a16="http://schemas.microsoft.com/office/drawing/2014/main" id="{1BEE9F7E-3E43-28CF-1913-59CEDBF2E48C}"/>
              </a:ext>
            </a:extLst>
          </p:cNvPr>
          <p:cNvPicPr>
            <a:picLocks noChangeAspect="1"/>
          </p:cNvPicPr>
          <p:nvPr/>
        </p:nvPicPr>
        <p:blipFill>
          <a:blip r:embed="rId3" cstate="print">
            <a:extLst>
              <a:ext uri="{28A0092B-C50C-407E-A947-70E740481C1C}">
                <a14:useLocalDpi xmlns:a14="http://schemas.microsoft.com/office/drawing/2010/main" val="0"/>
              </a:ext>
            </a:extLst>
          </a:blip>
          <a:srcRect t="5559" b="24901"/>
          <a:stretch/>
        </p:blipFill>
        <p:spPr>
          <a:xfrm>
            <a:off x="-5466" y="890017"/>
            <a:ext cx="7556500" cy="2150049"/>
          </a:xfrm>
          <a:prstGeom prst="rect">
            <a:avLst/>
          </a:prstGeom>
        </p:spPr>
      </p:pic>
      <p:pic>
        <p:nvPicPr>
          <p:cNvPr id="5" name="Picture 4" descr="A white curved line on a black background&#10;&#10;AI-generated content may be incorrect.">
            <a:extLst>
              <a:ext uri="{FF2B5EF4-FFF2-40B4-BE49-F238E27FC236}">
                <a16:creationId xmlns:a16="http://schemas.microsoft.com/office/drawing/2014/main" id="{71922B79-D821-A709-D342-D78A9F9856DD}"/>
              </a:ext>
            </a:extLst>
          </p:cNvPr>
          <p:cNvPicPr>
            <a:picLocks noChangeAspect="1"/>
          </p:cNvPicPr>
          <p:nvPr/>
        </p:nvPicPr>
        <p:blipFill>
          <a:blip r:embed="rId4" cstate="print">
            <a:alphaModFix amt="40000"/>
            <a:extLst>
              <a:ext uri="{28A0092B-C50C-407E-A947-70E740481C1C}">
                <a14:useLocalDpi xmlns:a14="http://schemas.microsoft.com/office/drawing/2010/main" val="0"/>
              </a:ext>
            </a:extLst>
          </a:blip>
          <a:stretch>
            <a:fillRect/>
          </a:stretch>
        </p:blipFill>
        <p:spPr>
          <a:xfrm>
            <a:off x="-9476" y="172086"/>
            <a:ext cx="6858000" cy="3166835"/>
          </a:xfrm>
          <a:prstGeom prst="rect">
            <a:avLst/>
          </a:prstGeom>
        </p:spPr>
      </p:pic>
      <p:sp>
        <p:nvSpPr>
          <p:cNvPr id="295" name="TextBox 294">
            <a:extLst>
              <a:ext uri="{FF2B5EF4-FFF2-40B4-BE49-F238E27FC236}">
                <a16:creationId xmlns:a16="http://schemas.microsoft.com/office/drawing/2014/main" id="{7AB93621-9E6A-9F87-2468-D36B1B91B0F8}"/>
              </a:ext>
            </a:extLst>
          </p:cNvPr>
          <p:cNvSpPr txBox="1"/>
          <p:nvPr/>
        </p:nvSpPr>
        <p:spPr>
          <a:xfrm>
            <a:off x="455721" y="2352564"/>
            <a:ext cx="5042507" cy="400110"/>
          </a:xfrm>
          <a:prstGeom prst="rect">
            <a:avLst/>
          </a:prstGeom>
          <a:noFill/>
          <a:effectLst>
            <a:outerShdw blurRad="38100" dist="25400" dir="5400000" algn="t" rotWithShape="0">
              <a:prstClr val="black">
                <a:alpha val="60000"/>
              </a:prstClr>
            </a:outerShdw>
          </a:effectLst>
        </p:spPr>
        <p:txBody>
          <a:bodyPr wrap="square" rtlCol="0">
            <a:spAutoFit/>
          </a:bodyPr>
          <a:lstStyle/>
          <a:p>
            <a:r>
              <a:rPr lang="de" sz="2000" dirty="0">
                <a:solidFill>
                  <a:schemeClr val="bg1"/>
                </a:solidFill>
                <a:latin typeface="Asap Bold" pitchFamily="2" charset="0"/>
              </a:rPr>
              <a:t>DAS CELLMARK-PERSONAL</a:t>
            </a:r>
          </a:p>
        </p:txBody>
      </p:sp>
      <p:sp>
        <p:nvSpPr>
          <p:cNvPr id="296" name="TextBox 295">
            <a:extLst>
              <a:ext uri="{FF2B5EF4-FFF2-40B4-BE49-F238E27FC236}">
                <a16:creationId xmlns:a16="http://schemas.microsoft.com/office/drawing/2014/main" id="{6A219425-C1CE-3A5C-6CEB-3B5C190EBCA6}"/>
              </a:ext>
            </a:extLst>
          </p:cNvPr>
          <p:cNvSpPr txBox="1"/>
          <p:nvPr/>
        </p:nvSpPr>
        <p:spPr>
          <a:xfrm>
            <a:off x="455722" y="2727593"/>
            <a:ext cx="5989528" cy="312473"/>
          </a:xfrm>
          <a:prstGeom prst="rect">
            <a:avLst/>
          </a:prstGeom>
          <a:noFill/>
        </p:spPr>
        <p:txBody>
          <a:bodyPr wrap="square" rtlCol="0">
            <a:spAutoFit/>
          </a:bodyPr>
          <a:lstStyle/>
          <a:p>
            <a:r>
              <a:rPr lang="de" sz="1400" baseline="30000" dirty="0">
                <a:solidFill>
                  <a:schemeClr val="bg1"/>
                </a:solidFill>
                <a:effectLst>
                  <a:outerShdw blurRad="50800" dist="38100" dir="5400000" algn="t" rotWithShape="0">
                    <a:prstClr val="black">
                      <a:alpha val="70000"/>
                    </a:prstClr>
                  </a:outerShdw>
                </a:effectLst>
                <a:latin typeface="Asap regular" pitchFamily="2" charset="0"/>
              </a:rPr>
              <a:t>hat die Entsorgung von </a:t>
            </a:r>
            <a:r>
              <a:rPr lang="de" sz="2000" baseline="20000" dirty="0">
                <a:solidFill>
                  <a:schemeClr val="bg1"/>
                </a:solidFill>
                <a:effectLst>
                  <a:outerShdw blurRad="50800" dist="38100" dir="5400000" algn="t" rotWithShape="0">
                    <a:prstClr val="black">
                      <a:alpha val="70000"/>
                    </a:prstClr>
                  </a:outerShdw>
                </a:effectLst>
                <a:latin typeface="Asap Bold" pitchFamily="2" charset="0"/>
              </a:rPr>
              <a:t>9.464 kg (1,5 Millionen Einmalhandschuhen) </a:t>
            </a:r>
            <a:r>
              <a:rPr lang="de" sz="1400" baseline="30000" dirty="0">
                <a:solidFill>
                  <a:schemeClr val="bg1"/>
                </a:solidFill>
                <a:effectLst>
                  <a:outerShdw blurRad="50800" dist="38100" dir="5400000" algn="t" rotWithShape="0">
                    <a:prstClr val="black">
                      <a:alpha val="70000"/>
                    </a:prstClr>
                  </a:outerShdw>
                </a:effectLst>
                <a:latin typeface="Asap regular" pitchFamily="2" charset="0"/>
              </a:rPr>
              <a:t>in Deponien vermieden.</a:t>
            </a:r>
            <a:endParaRPr lang="de" sz="1400" dirty="0">
              <a:solidFill>
                <a:schemeClr val="bg1"/>
              </a:solidFill>
              <a:effectLst>
                <a:outerShdw blurRad="50800" dist="38100" dir="5400000" algn="t" rotWithShape="0">
                  <a:prstClr val="black">
                    <a:alpha val="70000"/>
                  </a:prstClr>
                </a:outerShdw>
              </a:effectLst>
              <a:latin typeface="Asap regular" pitchFamily="2" charset="0"/>
            </a:endParaRPr>
          </a:p>
        </p:txBody>
      </p:sp>
      <p:grpSp>
        <p:nvGrpSpPr>
          <p:cNvPr id="11" name="Group 10">
            <a:extLst>
              <a:ext uri="{FF2B5EF4-FFF2-40B4-BE49-F238E27FC236}">
                <a16:creationId xmlns:a16="http://schemas.microsoft.com/office/drawing/2014/main" id="{9EA6A9D9-8BB5-36E1-C2D9-4B247630494D}"/>
              </a:ext>
            </a:extLst>
          </p:cNvPr>
          <p:cNvGrpSpPr/>
          <p:nvPr/>
        </p:nvGrpSpPr>
        <p:grpSpPr>
          <a:xfrm>
            <a:off x="5147717" y="3092116"/>
            <a:ext cx="1171599" cy="1774856"/>
            <a:chOff x="4765676" y="4930982"/>
            <a:chExt cx="1903095" cy="2548584"/>
          </a:xfrm>
        </p:grpSpPr>
        <p:grpSp>
          <p:nvGrpSpPr>
            <p:cNvPr id="12" name="Group 11">
              <a:extLst>
                <a:ext uri="{FF2B5EF4-FFF2-40B4-BE49-F238E27FC236}">
                  <a16:creationId xmlns:a16="http://schemas.microsoft.com/office/drawing/2014/main" id="{74D090A4-1B88-475F-93F8-F6D476D3DADA}"/>
                </a:ext>
              </a:extLst>
            </p:cNvPr>
            <p:cNvGrpSpPr/>
            <p:nvPr/>
          </p:nvGrpSpPr>
          <p:grpSpPr>
            <a:xfrm>
              <a:off x="4849500" y="4930982"/>
              <a:ext cx="1668780" cy="2340047"/>
              <a:chOff x="10860005" y="4128471"/>
              <a:chExt cx="1316119" cy="1845528"/>
            </a:xfrm>
          </p:grpSpPr>
          <p:pic>
            <p:nvPicPr>
              <p:cNvPr id="17" name="Picture 16" descr="A black text on a white background&#10;&#10;AI-generated content may be incorrect.">
                <a:extLst>
                  <a:ext uri="{FF2B5EF4-FFF2-40B4-BE49-F238E27FC236}">
                    <a16:creationId xmlns:a16="http://schemas.microsoft.com/office/drawing/2014/main" id="{FAA125D2-101D-62B5-3155-653FF48ED6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55204" y="4128471"/>
                <a:ext cx="930380" cy="359615"/>
              </a:xfrm>
              <a:prstGeom prst="rect">
                <a:avLst/>
              </a:prstGeom>
            </p:spPr>
          </p:pic>
          <p:pic>
            <p:nvPicPr>
              <p:cNvPr id="22" name="Picture 21" descr="A person wearing a mask holding a trash can&#10;&#10;AI-generated content may be incorrect.">
                <a:extLst>
                  <a:ext uri="{FF2B5EF4-FFF2-40B4-BE49-F238E27FC236}">
                    <a16:creationId xmlns:a16="http://schemas.microsoft.com/office/drawing/2014/main" id="{0DD98CDB-7F39-B064-59DE-FBE9028893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60006" y="4463010"/>
                <a:ext cx="646194" cy="729853"/>
              </a:xfrm>
              <a:prstGeom prst="rect">
                <a:avLst/>
              </a:prstGeom>
            </p:spPr>
          </p:pic>
          <p:pic>
            <p:nvPicPr>
              <p:cNvPr id="25" name="Picture 24">
                <a:extLst>
                  <a:ext uri="{FF2B5EF4-FFF2-40B4-BE49-F238E27FC236}">
                    <a16:creationId xmlns:a16="http://schemas.microsoft.com/office/drawing/2014/main" id="{5B1348FF-1D2E-9760-C0E1-041C5380DED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0860005" y="5229083"/>
                <a:ext cx="1316119" cy="744916"/>
              </a:xfrm>
              <a:prstGeom prst="rect">
                <a:avLst/>
              </a:prstGeom>
            </p:spPr>
          </p:pic>
          <p:pic>
            <p:nvPicPr>
              <p:cNvPr id="26" name="Picture 25" descr="A large bag of fabric&#10;&#10;AI-generated content may be incorrect.">
                <a:extLst>
                  <a:ext uri="{FF2B5EF4-FFF2-40B4-BE49-F238E27FC236}">
                    <a16:creationId xmlns:a16="http://schemas.microsoft.com/office/drawing/2014/main" id="{16622728-D562-4C93-F3E8-43F382F19FC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544354" y="4463009"/>
                <a:ext cx="631770" cy="729853"/>
              </a:xfrm>
              <a:prstGeom prst="rect">
                <a:avLst/>
              </a:prstGeom>
            </p:spPr>
          </p:pic>
        </p:grpSp>
        <p:sp>
          <p:nvSpPr>
            <p:cNvPr id="14" name="TextBox 13">
              <a:extLst>
                <a:ext uri="{FF2B5EF4-FFF2-40B4-BE49-F238E27FC236}">
                  <a16:creationId xmlns:a16="http://schemas.microsoft.com/office/drawing/2014/main" id="{CAF894EB-0D7D-8529-175F-58D623B9C985}"/>
                </a:ext>
              </a:extLst>
            </p:cNvPr>
            <p:cNvSpPr txBox="1"/>
            <p:nvPr/>
          </p:nvSpPr>
          <p:spPr>
            <a:xfrm>
              <a:off x="4765676" y="7294900"/>
              <a:ext cx="1903095" cy="184666"/>
            </a:xfrm>
            <a:prstGeom prst="rect">
              <a:avLst/>
            </a:prstGeom>
            <a:noFill/>
          </p:spPr>
          <p:txBody>
            <a:bodyPr wrap="square" rtlCol="0">
              <a:spAutoFit/>
            </a:bodyPr>
            <a:lstStyle/>
            <a:p>
              <a:r>
                <a:rPr lang="de" sz="600" dirty="0">
                  <a:latin typeface="Asap italic" pitchFamily="2" charset="0"/>
                </a:rPr>
                <a:t>Foto mit freundlicher Genehmigung von Cellmark. www.cellmark.co.uk</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9B"/>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81B9396F6464141A5BD204CE130E624" ma:contentTypeVersion="18" ma:contentTypeDescription="Create a new document." ma:contentTypeScope="" ma:versionID="6ea144871a644d138c2cfd00f2dfa601">
  <xsd:schema xmlns:xsd="http://www.w3.org/2001/XMLSchema" xmlns:xs="http://www.w3.org/2001/XMLSchema" xmlns:p="http://schemas.microsoft.com/office/2006/metadata/properties" xmlns:ns2="f372be74-721f-4c7b-a1d9-80c050b537f7" xmlns:ns3="5192ff78-e0f5-45a8-b1f4-3efeb3e8cd0d" targetNamespace="http://schemas.microsoft.com/office/2006/metadata/properties" ma:root="true" ma:fieldsID="1d69717a85753bd84eacfb0a00107c17" ns2:_="" ns3:_="">
    <xsd:import namespace="f372be74-721f-4c7b-a1d9-80c050b537f7"/>
    <xsd:import namespace="5192ff78-e0f5-45a8-b1f4-3efeb3e8cd0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Location"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72be74-721f-4c7b-a1d9-80c050b537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7b5d179-3f9e-4f82-8373-d2370b08b72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92ff78-e0f5-45a8-b1f4-3efeb3e8cd0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b92036c-736a-4f08-94d8-9d80e0a9d8e5}" ma:internalName="TaxCatchAll" ma:showField="CatchAllData" ma:web="5192ff78-e0f5-45a8-b1f4-3efeb3e8cd0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192ff78-e0f5-45a8-b1f4-3efeb3e8cd0d" xsi:nil="true"/>
    <lcf76f155ced4ddcb4097134ff3c332f xmlns="f372be74-721f-4c7b-a1d9-80c050b537f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E399D3-47F2-40BB-A027-F9703676E964}">
  <ds:schemaRefs>
    <ds:schemaRef ds:uri="http://schemas.microsoft.com/sharepoint/v3/contenttype/forms"/>
  </ds:schemaRefs>
</ds:datastoreItem>
</file>

<file path=customXml/itemProps2.xml><?xml version="1.0" encoding="utf-8"?>
<ds:datastoreItem xmlns:ds="http://schemas.openxmlformats.org/officeDocument/2006/customXml" ds:itemID="{A2D6F5A6-1140-4D29-83F3-89803F5F5A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72be74-721f-4c7b-a1d9-80c050b537f7"/>
    <ds:schemaRef ds:uri="5192ff78-e0f5-45a8-b1f4-3efeb3e8cd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E1AD64-52FB-4A88-855F-5B9A0972A3CB}">
  <ds:schemaRefs>
    <ds:schemaRef ds:uri="http://schemas.microsoft.com/office/2006/metadata/properties"/>
    <ds:schemaRef ds:uri="http://schemas.microsoft.com/office/infopath/2007/PartnerControls"/>
    <ds:schemaRef ds:uri="5192ff78-e0f5-45a8-b1f4-3efeb3e8cd0d"/>
    <ds:schemaRef ds:uri="f372be74-721f-4c7b-a1d9-80c050b537f7"/>
  </ds:schemaRefs>
</ds:datastoreItem>
</file>

<file path=docProps/app.xml><?xml version="1.0" encoding="utf-8"?>
<Properties xmlns="http://schemas.openxmlformats.org/officeDocument/2006/extended-properties" xmlns:vt="http://schemas.openxmlformats.org/officeDocument/2006/docPropsVTypes">
  <Template/>
  <TotalTime>0</TotalTime>
  <Words>400</Words>
  <Application>Microsoft Office PowerPoint</Application>
  <PresentationFormat>Custom</PresentationFormat>
  <Paragraphs>31</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Asap Bold</vt:lpstr>
      <vt:lpstr>Asap italic</vt:lpstr>
      <vt:lpstr>Asap Medium</vt:lpstr>
      <vt:lpstr>Asap regular</vt:lpstr>
      <vt:lpstr>Asap SemiBold</vt:lpstr>
      <vt:lpstr>Calibri</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Nadiah Johari</dc:creator>
  <cp:lastModifiedBy>Pascale Slegers</cp:lastModifiedBy>
  <cp:revision>13</cp:revision>
  <dcterms:created xsi:type="dcterms:W3CDTF">2025-11-24T04:48:16Z</dcterms:created>
  <dcterms:modified xsi:type="dcterms:W3CDTF">2026-07-24T13:08:00Z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2025-04-10T00:00:00Z</vt:filetime>
  </property>
  <property fmtid="{D5CDD505-2E9C-101B-9397-08002B2CF9AE}" pid="3" name="Creator">
    <vt:lpwstr>Adobe InDesign 17.4 (Macintosh)</vt:lpwstr>
  </property>
  <property fmtid="{D5CDD505-2E9C-101B-9397-08002B2CF9AE}" pid="4" name="LastSaved">
    <vt:filetime>2025-11-24T00:00:00Z</vt:filetime>
  </property>
  <property fmtid="{D5CDD505-2E9C-101B-9397-08002B2CF9AE}" pid="5" name="Producer">
    <vt:lpwstr>macOS Version 13.6.7 (Build 22G720) Quartz PDFContext</vt:lpwstr>
  </property>
  <property fmtid="{D5CDD505-2E9C-101B-9397-08002B2CF9AE}" pid="6" name="ContentTypeId">
    <vt:lpwstr>0x010100281B9396F6464141A5BD204CE130E624</vt:lpwstr>
  </property>
  <property fmtid="{D5CDD505-2E9C-101B-9397-08002B2CF9AE}" pid="7" name="MediaServiceImageTags">
    <vt:lpwstr/>
  </property>
</Properties>
</file>