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Lst>
  <p:sldSz cx="7556500" cy="10693400"/>
  <p:notesSz cx="7556500" cy="10693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2438" y="5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5" name="Holder 5"/>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5" name="Holder 5"/>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6" name="Holder 6"/>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4" name="Holder 4"/>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3" name="Holder 3"/>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458321" y="374086"/>
            <a:ext cx="344002" cy="228180"/>
          </a:xfrm>
          <a:prstGeom prst="rect">
            <a:avLst/>
          </a:prstGeom>
        </p:spPr>
      </p:pic>
      <p:pic>
        <p:nvPicPr>
          <p:cNvPr id="17" name="bg object 17"/>
          <p:cNvPicPr/>
          <p:nvPr/>
        </p:nvPicPr>
        <p:blipFill>
          <a:blip r:embed="rId8" cstate="print"/>
          <a:stretch>
            <a:fillRect/>
          </a:stretch>
        </p:blipFill>
        <p:spPr>
          <a:xfrm>
            <a:off x="824149" y="430069"/>
            <a:ext cx="302498" cy="177431"/>
          </a:xfrm>
          <a:prstGeom prst="rect">
            <a:avLst/>
          </a:prstGeom>
        </p:spPr>
      </p:pic>
      <p:pic>
        <p:nvPicPr>
          <p:cNvPr id="18" name="bg object 18"/>
          <p:cNvPicPr/>
          <p:nvPr/>
        </p:nvPicPr>
        <p:blipFill>
          <a:blip r:embed="rId9" cstate="print"/>
          <a:stretch>
            <a:fillRect/>
          </a:stretch>
        </p:blipFill>
        <p:spPr>
          <a:xfrm>
            <a:off x="1152490" y="360004"/>
            <a:ext cx="159439" cy="246189"/>
          </a:xfrm>
          <a:prstGeom prst="rect">
            <a:avLst/>
          </a:prstGeom>
        </p:spPr>
      </p:pic>
      <p:sp>
        <p:nvSpPr>
          <p:cNvPr id="19" name="bg object 19"/>
          <p:cNvSpPr/>
          <p:nvPr/>
        </p:nvSpPr>
        <p:spPr>
          <a:xfrm>
            <a:off x="359999" y="614955"/>
            <a:ext cx="1058545" cy="69215"/>
          </a:xfrm>
          <a:custGeom>
            <a:avLst/>
            <a:gdLst/>
            <a:ahLst/>
            <a:cxnLst/>
            <a:rect l="l" t="t" r="r" b="b"/>
            <a:pathLst>
              <a:path w="1058545" h="69215">
                <a:moveTo>
                  <a:pt x="1058354" y="0"/>
                </a:moveTo>
                <a:lnTo>
                  <a:pt x="1044452" y="4059"/>
                </a:lnTo>
                <a:lnTo>
                  <a:pt x="1001215" y="12933"/>
                </a:lnTo>
                <a:lnTo>
                  <a:pt x="926343" y="21661"/>
                </a:lnTo>
                <a:lnTo>
                  <a:pt x="817537" y="25285"/>
                </a:lnTo>
                <a:lnTo>
                  <a:pt x="766597" y="24491"/>
                </a:lnTo>
                <a:lnTo>
                  <a:pt x="717538" y="22758"/>
                </a:lnTo>
                <a:lnTo>
                  <a:pt x="669873" y="20358"/>
                </a:lnTo>
                <a:lnTo>
                  <a:pt x="530377" y="11859"/>
                </a:lnTo>
                <a:lnTo>
                  <a:pt x="483426" y="9496"/>
                </a:lnTo>
                <a:lnTo>
                  <a:pt x="435437" y="7817"/>
                </a:lnTo>
                <a:lnTo>
                  <a:pt x="385926" y="7095"/>
                </a:lnTo>
                <a:lnTo>
                  <a:pt x="334406" y="7599"/>
                </a:lnTo>
                <a:lnTo>
                  <a:pt x="280390" y="9601"/>
                </a:lnTo>
                <a:lnTo>
                  <a:pt x="164050" y="21250"/>
                </a:lnTo>
                <a:lnTo>
                  <a:pt x="75725" y="38323"/>
                </a:lnTo>
                <a:lnTo>
                  <a:pt x="19634" y="53751"/>
                </a:lnTo>
                <a:lnTo>
                  <a:pt x="0" y="60464"/>
                </a:lnTo>
                <a:lnTo>
                  <a:pt x="190" y="69049"/>
                </a:lnTo>
                <a:lnTo>
                  <a:pt x="20803" y="64693"/>
                </a:lnTo>
                <a:lnTo>
                  <a:pt x="75118" y="55210"/>
                </a:lnTo>
                <a:lnTo>
                  <a:pt x="151854" y="45979"/>
                </a:lnTo>
                <a:lnTo>
                  <a:pt x="239725" y="42379"/>
                </a:lnTo>
                <a:lnTo>
                  <a:pt x="277694" y="43270"/>
                </a:lnTo>
                <a:lnTo>
                  <a:pt x="319784" y="45017"/>
                </a:lnTo>
                <a:lnTo>
                  <a:pt x="365429" y="47409"/>
                </a:lnTo>
                <a:lnTo>
                  <a:pt x="518039" y="56321"/>
                </a:lnTo>
                <a:lnTo>
                  <a:pt x="572249" y="59162"/>
                </a:lnTo>
                <a:lnTo>
                  <a:pt x="627187" y="61585"/>
                </a:lnTo>
                <a:lnTo>
                  <a:pt x="682288" y="63375"/>
                </a:lnTo>
                <a:lnTo>
                  <a:pt x="736985" y="64321"/>
                </a:lnTo>
                <a:lnTo>
                  <a:pt x="790714" y="64211"/>
                </a:lnTo>
                <a:lnTo>
                  <a:pt x="902601" y="54270"/>
                </a:lnTo>
                <a:lnTo>
                  <a:pt x="986826" y="34604"/>
                </a:lnTo>
                <a:lnTo>
                  <a:pt x="1039911" y="15362"/>
                </a:lnTo>
                <a:lnTo>
                  <a:pt x="1058379" y="6692"/>
                </a:lnTo>
                <a:lnTo>
                  <a:pt x="1058354" y="0"/>
                </a:lnTo>
                <a:close/>
              </a:path>
            </a:pathLst>
          </a:custGeom>
          <a:solidFill>
            <a:srgbClr val="00B09B"/>
          </a:solidFill>
        </p:spPr>
        <p:txBody>
          <a:bodyPr wrap="square" lIns="0" tIns="0" rIns="0" bIns="0" rtlCol="0"/>
          <a:lstStyle/>
          <a:p>
            <a:endParaRPr/>
          </a:p>
        </p:txBody>
      </p:sp>
      <p:sp>
        <p:nvSpPr>
          <p:cNvPr id="20" name="bg object 20"/>
          <p:cNvSpPr/>
          <p:nvPr/>
        </p:nvSpPr>
        <p:spPr>
          <a:xfrm>
            <a:off x="3779999" y="5668256"/>
            <a:ext cx="0" cy="2331085"/>
          </a:xfrm>
          <a:custGeom>
            <a:avLst/>
            <a:gdLst/>
            <a:ahLst/>
            <a:cxnLst/>
            <a:rect l="l" t="t" r="r" b="b"/>
            <a:pathLst>
              <a:path h="2331084">
                <a:moveTo>
                  <a:pt x="0" y="0"/>
                </a:moveTo>
                <a:lnTo>
                  <a:pt x="0" y="2330843"/>
                </a:lnTo>
              </a:path>
            </a:pathLst>
          </a:custGeom>
          <a:ln w="12700">
            <a:solidFill>
              <a:srgbClr val="35BCAC"/>
            </a:solidFill>
            <a:prstDash val="dot"/>
          </a:ln>
        </p:spPr>
        <p:txBody>
          <a:bodyPr wrap="square" lIns="0" tIns="0" rIns="0" bIns="0" rtlCol="0"/>
          <a:lstStyle/>
          <a:p>
            <a:endParaRPr/>
          </a:p>
        </p:txBody>
      </p:sp>
      <p:sp>
        <p:nvSpPr>
          <p:cNvPr id="21" name="bg object 21"/>
          <p:cNvSpPr/>
          <p:nvPr/>
        </p:nvSpPr>
        <p:spPr>
          <a:xfrm>
            <a:off x="3773639" y="5636437"/>
            <a:ext cx="12700" cy="2381885"/>
          </a:xfrm>
          <a:custGeom>
            <a:avLst/>
            <a:gdLst/>
            <a:ahLst/>
            <a:cxnLst/>
            <a:rect l="l" t="t" r="r" b="b"/>
            <a:pathLst>
              <a:path w="12700" h="2381884">
                <a:moveTo>
                  <a:pt x="12700" y="2375395"/>
                </a:moveTo>
                <a:lnTo>
                  <a:pt x="10845" y="2370912"/>
                </a:lnTo>
                <a:lnTo>
                  <a:pt x="6350" y="2369045"/>
                </a:lnTo>
                <a:lnTo>
                  <a:pt x="1866" y="2370912"/>
                </a:lnTo>
                <a:lnTo>
                  <a:pt x="0" y="2375395"/>
                </a:lnTo>
                <a:lnTo>
                  <a:pt x="1866" y="2379891"/>
                </a:lnTo>
                <a:lnTo>
                  <a:pt x="6350" y="2381745"/>
                </a:lnTo>
                <a:lnTo>
                  <a:pt x="10845" y="2379891"/>
                </a:lnTo>
                <a:lnTo>
                  <a:pt x="12700" y="2375395"/>
                </a:lnTo>
                <a:close/>
              </a:path>
              <a:path w="12700" h="2381884">
                <a:moveTo>
                  <a:pt x="12700" y="6350"/>
                </a:moveTo>
                <a:lnTo>
                  <a:pt x="10845" y="1866"/>
                </a:lnTo>
                <a:lnTo>
                  <a:pt x="6350" y="0"/>
                </a:lnTo>
                <a:lnTo>
                  <a:pt x="1866" y="1866"/>
                </a:lnTo>
                <a:lnTo>
                  <a:pt x="0" y="6350"/>
                </a:lnTo>
                <a:lnTo>
                  <a:pt x="1866" y="10845"/>
                </a:lnTo>
                <a:lnTo>
                  <a:pt x="6350" y="12700"/>
                </a:lnTo>
                <a:lnTo>
                  <a:pt x="10845" y="10845"/>
                </a:lnTo>
                <a:lnTo>
                  <a:pt x="12700" y="6350"/>
                </a:lnTo>
                <a:close/>
              </a:path>
            </a:pathLst>
          </a:custGeom>
          <a:solidFill>
            <a:srgbClr val="35BCAC"/>
          </a:solidFill>
        </p:spPr>
        <p:txBody>
          <a:bodyPr wrap="square" lIns="0" tIns="0" rIns="0" bIns="0" rtlCol="0"/>
          <a:lstStyle/>
          <a:p>
            <a:endParaRPr/>
          </a:p>
        </p:txBody>
      </p:sp>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7300" y="10248131"/>
            <a:ext cx="4083050" cy="113029"/>
          </a:xfrm>
          <a:prstGeom prst="rect">
            <a:avLst/>
          </a:prstGeom>
        </p:spPr>
        <p:txBody>
          <a:bodyPr wrap="square" lIns="0" tIns="0" rIns="0" bIns="0">
            <a:spAutoFit/>
          </a:bodyPr>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5" name="Holder 5"/>
          <p:cNvSpPr>
            <a:spLocks noGrp="1"/>
          </p:cNvSpPr>
          <p:nvPr>
            <p:ph type="dt" sz="half" idx="6"/>
          </p:nvPr>
        </p:nvSpPr>
        <p:spPr>
          <a:xfrm>
            <a:off x="565400" y="8827898"/>
            <a:ext cx="6377940" cy="461645"/>
          </a:xfrm>
          <a:prstGeom prst="rect">
            <a:avLst/>
          </a:prstGeom>
        </p:spPr>
        <p:txBody>
          <a:bodyPr wrap="square" lIns="0" tIns="0" rIns="0" bIns="0">
            <a:spAutoFit/>
          </a:bodyPr>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26669" y="544303"/>
            <a:ext cx="986041" cy="166712"/>
          </a:xfrm>
          <a:prstGeom prst="rect">
            <a:avLst/>
          </a:prstGeom>
        </p:spPr>
        <p:txBody>
          <a:bodyPr vert="horz" wrap="square" lIns="0" tIns="12700" rIns="0" bIns="0" rtlCol="0">
            <a:spAutoFit/>
          </a:bodyPr>
          <a:lstStyle/>
          <a:p>
            <a:pPr marL="12700">
              <a:lnSpc>
                <a:spcPct val="100000"/>
              </a:lnSpc>
              <a:spcBef>
                <a:spcPts val="100"/>
              </a:spcBef>
            </a:pPr>
            <a:r>
              <a:rPr sz="1000" b="1" spc="-10" dirty="0">
                <a:solidFill>
                  <a:srgbClr val="00B09B"/>
                </a:solidFill>
                <a:latin typeface="Asap SemiBold"/>
                <a:cs typeface="Asap SemiBold"/>
              </a:rPr>
              <a:t>SUCCES</a:t>
            </a:r>
            <a:r>
              <a:rPr sz="1000" b="1" spc="-20" dirty="0">
                <a:solidFill>
                  <a:srgbClr val="00B09B"/>
                </a:solidFill>
                <a:latin typeface="Asap SemiBold"/>
                <a:cs typeface="Asap SemiBold"/>
              </a:rPr>
              <a:t>VERHAAL</a:t>
            </a:r>
            <a:endParaRPr sz="1000" dirty="0">
              <a:latin typeface="Asap SemiBold"/>
              <a:cs typeface="Asap SemiBold"/>
            </a:endParaRPr>
          </a:p>
        </p:txBody>
      </p:sp>
      <p:sp>
        <p:nvSpPr>
          <p:cNvPr id="9" name="object 9"/>
          <p:cNvSpPr txBox="1"/>
          <p:nvPr/>
        </p:nvSpPr>
        <p:spPr>
          <a:xfrm>
            <a:off x="4013599" y="4894145"/>
            <a:ext cx="1484630" cy="197490"/>
          </a:xfrm>
          <a:prstGeom prst="rect">
            <a:avLst/>
          </a:prstGeom>
        </p:spPr>
        <p:txBody>
          <a:bodyPr vert="horz" wrap="square" lIns="0" tIns="12700" rIns="0" bIns="0" rtlCol="0">
            <a:spAutoFit/>
          </a:bodyPr>
          <a:lstStyle/>
          <a:p>
            <a:pPr marL="12700">
              <a:lnSpc>
                <a:spcPct val="100000"/>
              </a:lnSpc>
              <a:spcBef>
                <a:spcPts val="100"/>
              </a:spcBef>
            </a:pPr>
            <a:r>
              <a:rPr lang="nl" sz="1200" b="1" dirty="0">
                <a:solidFill>
                  <a:srgbClr val="00B09B"/>
                </a:solidFill>
                <a:latin typeface="Asap SemiBold"/>
                <a:cs typeface="Asap SemiBold"/>
              </a:rPr>
              <a:t>DE OPLOSSING</a:t>
            </a:r>
            <a:endParaRPr sz="1200" dirty="0">
              <a:latin typeface="Asap SemiBold"/>
              <a:cs typeface="Asap SemiBold"/>
            </a:endParaRPr>
          </a:p>
        </p:txBody>
      </p:sp>
      <p:sp>
        <p:nvSpPr>
          <p:cNvPr id="10" name="object 10"/>
          <p:cNvSpPr txBox="1"/>
          <p:nvPr/>
        </p:nvSpPr>
        <p:spPr>
          <a:xfrm>
            <a:off x="4013598" y="5234927"/>
            <a:ext cx="3346051" cy="2401298"/>
          </a:xfrm>
          <a:prstGeom prst="rect">
            <a:avLst/>
          </a:prstGeom>
        </p:spPr>
        <p:txBody>
          <a:bodyPr vert="horz" wrap="square" lIns="0" tIns="12700" rIns="0" bIns="0" rtlCol="0">
            <a:spAutoFit/>
          </a:bodyPr>
          <a:lstStyle/>
          <a:p>
            <a:pPr>
              <a:lnSpc>
                <a:spcPts val="1050"/>
              </a:lnSpc>
            </a:pPr>
            <a:r>
              <a:rPr lang="nl" sz="900" dirty="0">
                <a:solidFill>
                  <a:srgbClr val="545557"/>
                </a:solidFill>
                <a:latin typeface="Asap regular" pitchFamily="2" charset="0"/>
              </a:rPr>
              <a:t>‘Binnen ons bedrijf gebruiken we een flinke hoeveelheid handschoenen. De mogelijkheid om deze niet te hoeven storten of te verbranden, maar ze te recyclen tot bruikbare kunststofproducten, is dan ook een logische keuze die mooi aansloot bij onze ISO 14001-doelstellingen,’ vertelt Steven McCarthy, Health, Safety and Environment Advisor bij Cellmark. </a:t>
            </a:r>
          </a:p>
          <a:p>
            <a:pPr>
              <a:lnSpc>
                <a:spcPts val="1050"/>
              </a:lnSpc>
            </a:pPr>
            <a:endParaRPr lang="nl" sz="900" dirty="0">
              <a:solidFill>
                <a:srgbClr val="545557"/>
              </a:solidFill>
              <a:latin typeface="Asap regular" pitchFamily="2" charset="0"/>
            </a:endParaRPr>
          </a:p>
          <a:p>
            <a:pPr>
              <a:lnSpc>
                <a:spcPts val="1050"/>
              </a:lnSpc>
            </a:pPr>
            <a:r>
              <a:rPr lang="nl" sz="900" dirty="0">
                <a:solidFill>
                  <a:srgbClr val="545557"/>
                </a:solidFill>
                <a:latin typeface="Asap regular" pitchFamily="2" charset="0"/>
              </a:rPr>
              <a:t>‘Eind 2018 hebben we het RightCycle-programma in onze fabriek ingevoerd. Als ISO 14001-gecertificeerd bedrijf scheiden we ons afval al jarenlang aan de bron en voeren we het af via de meest geschikte afvalstroom. Zo ondersteunen we onze milieudoelstellingen en voldoen we aan alle geldende regels voor afvalverwerking. Doordat we de handschoenen al apart inzamelden, konden we het programma gemakkelijk invoeren.</a:t>
            </a:r>
          </a:p>
          <a:p>
            <a:pPr>
              <a:lnSpc>
                <a:spcPts val="1050"/>
              </a:lnSpc>
            </a:pPr>
            <a:endParaRPr lang="nl" sz="900" dirty="0">
              <a:solidFill>
                <a:srgbClr val="545557"/>
              </a:solidFill>
              <a:latin typeface="Asap regular" pitchFamily="2" charset="0"/>
            </a:endParaRPr>
          </a:p>
          <a:p>
            <a:pPr>
              <a:lnSpc>
                <a:spcPts val="1050"/>
              </a:lnSpc>
            </a:pPr>
            <a:r>
              <a:rPr lang="nl" sz="900" dirty="0">
                <a:solidFill>
                  <a:srgbClr val="545557"/>
                </a:solidFill>
                <a:latin typeface="Asap regular" pitchFamily="2" charset="0"/>
              </a:rPr>
              <a:t>Afhankelijk van de locatie werd het afval voorheen gestort of verbrand voor energieterugwinning.</a:t>
            </a:r>
          </a:p>
        </p:txBody>
      </p:sp>
      <p:sp>
        <p:nvSpPr>
          <p:cNvPr id="13" name="object 13"/>
          <p:cNvSpPr/>
          <p:nvPr/>
        </p:nvSpPr>
        <p:spPr>
          <a:xfrm>
            <a:off x="4026299" y="5170018"/>
            <a:ext cx="419734" cy="0"/>
          </a:xfrm>
          <a:custGeom>
            <a:avLst/>
            <a:gdLst/>
            <a:ahLst/>
            <a:cxnLst/>
            <a:rect l="l" t="t" r="r" b="b"/>
            <a:pathLst>
              <a:path w="419735">
                <a:moveTo>
                  <a:pt x="0" y="0"/>
                </a:moveTo>
                <a:lnTo>
                  <a:pt x="419696" y="0"/>
                </a:lnTo>
              </a:path>
            </a:pathLst>
          </a:custGeom>
          <a:ln w="25400">
            <a:solidFill>
              <a:srgbClr val="00B09B"/>
            </a:solidFill>
          </a:ln>
        </p:spPr>
        <p:txBody>
          <a:bodyPr wrap="square" lIns="0" tIns="0" rIns="0" bIns="0" rtlCol="0"/>
          <a:lstStyle/>
          <a:p>
            <a:endParaRPr/>
          </a:p>
        </p:txBody>
      </p:sp>
      <p:sp>
        <p:nvSpPr>
          <p:cNvPr id="15" name="object 15"/>
          <p:cNvSpPr txBox="1"/>
          <p:nvPr/>
        </p:nvSpPr>
        <p:spPr>
          <a:xfrm>
            <a:off x="347300" y="4894145"/>
            <a:ext cx="1297350" cy="197490"/>
          </a:xfrm>
          <a:prstGeom prst="rect">
            <a:avLst/>
          </a:prstGeom>
        </p:spPr>
        <p:txBody>
          <a:bodyPr vert="horz" wrap="square" lIns="0" tIns="12700" rIns="0" bIns="0" rtlCol="0">
            <a:spAutoFit/>
          </a:bodyPr>
          <a:lstStyle/>
          <a:p>
            <a:pPr marL="12700">
              <a:lnSpc>
                <a:spcPct val="100000"/>
              </a:lnSpc>
              <a:spcBef>
                <a:spcPts val="100"/>
              </a:spcBef>
            </a:pPr>
            <a:r>
              <a:rPr lang="nl" sz="1200" b="1" spc="-10" dirty="0">
                <a:solidFill>
                  <a:srgbClr val="00B09B"/>
                </a:solidFill>
                <a:latin typeface="Asap SemiBold"/>
                <a:cs typeface="Asap SemiBold"/>
              </a:rPr>
              <a:t>DE UITDAGING</a:t>
            </a:r>
            <a:endParaRPr sz="1200" dirty="0">
              <a:latin typeface="Asap SemiBold"/>
              <a:cs typeface="Asap SemiBold"/>
            </a:endParaRPr>
          </a:p>
        </p:txBody>
      </p:sp>
      <p:sp>
        <p:nvSpPr>
          <p:cNvPr id="16" name="object 16"/>
          <p:cNvSpPr txBox="1"/>
          <p:nvPr/>
        </p:nvSpPr>
        <p:spPr>
          <a:xfrm>
            <a:off x="347300" y="5234927"/>
            <a:ext cx="3424910" cy="2965555"/>
          </a:xfrm>
          <a:prstGeom prst="rect">
            <a:avLst/>
          </a:prstGeom>
        </p:spPr>
        <p:txBody>
          <a:bodyPr vert="horz" wrap="square" lIns="0" tIns="12700" rIns="0" bIns="0" rtlCol="0">
            <a:spAutoFit/>
          </a:bodyPr>
          <a:lstStyle/>
          <a:p>
            <a:pPr>
              <a:lnSpc>
                <a:spcPts val="1050"/>
              </a:lnSpc>
            </a:pPr>
            <a:r>
              <a:rPr lang="nl" sz="900" dirty="0">
                <a:solidFill>
                  <a:srgbClr val="545557"/>
                </a:solidFill>
                <a:latin typeface="Asap Bold" pitchFamily="2" charset="0"/>
              </a:rPr>
              <a:t>Cellmark </a:t>
            </a:r>
            <a:r>
              <a:rPr lang="nl" sz="900" dirty="0">
                <a:solidFill>
                  <a:srgbClr val="545557"/>
                </a:solidFill>
                <a:latin typeface="Asap regular" pitchFamily="2" charset="0"/>
              </a:rPr>
              <a:t>was ‘s werelds eerste commerciële</a:t>
            </a:r>
            <a:r>
              <a:rPr lang="nl" sz="900" dirty="0">
                <a:solidFill>
                  <a:srgbClr val="545557"/>
                </a:solidFill>
                <a:latin typeface="Asap Bold" pitchFamily="2" charset="0"/>
              </a:rPr>
              <a:t> laboratorium voor DNA-onderzoek ter wereld </a:t>
            </a:r>
            <a:r>
              <a:rPr lang="nl" sz="900" dirty="0">
                <a:solidFill>
                  <a:srgbClr val="545557"/>
                </a:solidFill>
                <a:latin typeface="Asap regular" pitchFamily="2" charset="0"/>
              </a:rPr>
              <a:t>en behoort nu tot de meest gerenommeerde en vooruitstrevende bedrijven voor DNA-analyse in Europa.</a:t>
            </a:r>
          </a:p>
          <a:p>
            <a:pPr>
              <a:lnSpc>
                <a:spcPts val="1050"/>
              </a:lnSpc>
            </a:pPr>
            <a:endParaRPr lang="nl" sz="900" dirty="0">
              <a:solidFill>
                <a:srgbClr val="545557"/>
              </a:solidFill>
              <a:latin typeface="Asap regular" pitchFamily="2" charset="0"/>
            </a:endParaRPr>
          </a:p>
          <a:p>
            <a:pPr>
              <a:lnSpc>
                <a:spcPts val="1050"/>
              </a:lnSpc>
            </a:pPr>
            <a:r>
              <a:rPr lang="nl" sz="900" dirty="0">
                <a:solidFill>
                  <a:srgbClr val="545557"/>
                </a:solidFill>
                <a:latin typeface="Asap regular" pitchFamily="2" charset="0"/>
              </a:rPr>
              <a:t>Het bedrijf streeft de volgende duurzaamheidsdoelstellingen na:</a:t>
            </a:r>
          </a:p>
          <a:p>
            <a:pPr>
              <a:lnSpc>
                <a:spcPts val="1050"/>
              </a:lnSpc>
            </a:pPr>
            <a:endParaRPr lang="nl" sz="900" dirty="0">
              <a:solidFill>
                <a:srgbClr val="545557"/>
              </a:solidFill>
              <a:latin typeface="Asap regular" pitchFamily="2" charset="0"/>
            </a:endParaRPr>
          </a:p>
          <a:p>
            <a:pPr marL="171450" indent="-171450">
              <a:lnSpc>
                <a:spcPts val="1050"/>
              </a:lnSpc>
              <a:buClr>
                <a:srgbClr val="00B09B"/>
              </a:buClr>
              <a:buFont typeface="Wingdings" panose="05000000000000000000" pitchFamily="2" charset="2"/>
              <a:buChar char="ü"/>
            </a:pPr>
            <a:r>
              <a:rPr lang="nl" sz="900" dirty="0">
                <a:solidFill>
                  <a:srgbClr val="545557"/>
                </a:solidFill>
                <a:latin typeface="Asap Bold" pitchFamily="2" charset="0"/>
              </a:rPr>
              <a:t>Afval verminderen </a:t>
            </a:r>
            <a:r>
              <a:rPr lang="nl" sz="900" dirty="0">
                <a:solidFill>
                  <a:srgbClr val="545557"/>
                </a:solidFill>
                <a:latin typeface="Asap regular" pitchFamily="2" charset="0"/>
              </a:rPr>
              <a:t>door samen met leveranciers het gebruik van verpakkingsmateriaal te beperken en waar mogelijk in bulk te bestellen</a:t>
            </a:r>
          </a:p>
          <a:p>
            <a:pPr marL="171450" indent="-171450">
              <a:lnSpc>
                <a:spcPts val="1050"/>
              </a:lnSpc>
              <a:buClr>
                <a:srgbClr val="00B09B"/>
              </a:buClr>
              <a:buFont typeface="Wingdings" panose="05000000000000000000" pitchFamily="2" charset="2"/>
              <a:buChar char="ü"/>
            </a:pPr>
            <a:r>
              <a:rPr lang="nl" sz="900" dirty="0">
                <a:solidFill>
                  <a:srgbClr val="545557"/>
                </a:solidFill>
                <a:latin typeface="Asap regular" pitchFamily="2" charset="0"/>
              </a:rPr>
              <a:t>Zo veel mogelijk </a:t>
            </a:r>
            <a:r>
              <a:rPr lang="nl" sz="900" dirty="0">
                <a:solidFill>
                  <a:srgbClr val="545557"/>
                </a:solidFill>
                <a:latin typeface="Asap Bold" pitchFamily="2" charset="0"/>
              </a:rPr>
              <a:t>recyclen</a:t>
            </a:r>
            <a:r>
              <a:rPr lang="nl" sz="900" dirty="0">
                <a:solidFill>
                  <a:srgbClr val="545557"/>
                </a:solidFill>
                <a:latin typeface="Asap regular" pitchFamily="2" charset="0"/>
              </a:rPr>
              <a:t> binnen het wettelijk kader voor dit type afval</a:t>
            </a:r>
          </a:p>
          <a:p>
            <a:pPr marL="171450" indent="-171450">
              <a:lnSpc>
                <a:spcPts val="1050"/>
              </a:lnSpc>
              <a:buClr>
                <a:srgbClr val="00B09B"/>
              </a:buClr>
              <a:buFont typeface="Wingdings" panose="05000000000000000000" pitchFamily="2" charset="2"/>
              <a:buChar char="ü"/>
            </a:pPr>
            <a:r>
              <a:rPr lang="nl" sz="900" dirty="0">
                <a:solidFill>
                  <a:srgbClr val="545557"/>
                </a:solidFill>
                <a:latin typeface="Asap Bold" pitchFamily="2" charset="0"/>
              </a:rPr>
              <a:t>Energieverbruik verminderen </a:t>
            </a:r>
            <a:r>
              <a:rPr lang="nl" sz="900" dirty="0">
                <a:solidFill>
                  <a:srgbClr val="545557"/>
                </a:solidFill>
                <a:latin typeface="Asap regular" pitchFamily="2" charset="0"/>
              </a:rPr>
              <a:t>met behulp van nieuwe technologieën en apparatuur</a:t>
            </a:r>
          </a:p>
          <a:p>
            <a:pPr marL="171450" indent="-171450">
              <a:lnSpc>
                <a:spcPts val="1050"/>
              </a:lnSpc>
              <a:buClr>
                <a:srgbClr val="00B09B"/>
              </a:buClr>
              <a:buFont typeface="Wingdings" panose="05000000000000000000" pitchFamily="2" charset="2"/>
              <a:buChar char="ü"/>
            </a:pPr>
            <a:r>
              <a:rPr lang="nl" sz="900" dirty="0">
                <a:solidFill>
                  <a:srgbClr val="545557"/>
                </a:solidFill>
                <a:latin typeface="Asap Bold" pitchFamily="2" charset="0"/>
              </a:rPr>
              <a:t>100% </a:t>
            </a:r>
            <a:r>
              <a:rPr lang="nl" sz="900" dirty="0">
                <a:solidFill>
                  <a:srgbClr val="545557"/>
                </a:solidFill>
                <a:latin typeface="Asap regular" pitchFamily="2" charset="0"/>
              </a:rPr>
              <a:t>groene stroom</a:t>
            </a:r>
          </a:p>
          <a:p>
            <a:pPr marL="171450" indent="-171450">
              <a:lnSpc>
                <a:spcPts val="1050"/>
              </a:lnSpc>
              <a:buClr>
                <a:srgbClr val="00B09B"/>
              </a:buClr>
              <a:buFont typeface="Wingdings" panose="05000000000000000000" pitchFamily="2" charset="2"/>
              <a:buChar char="ü"/>
            </a:pPr>
            <a:r>
              <a:rPr lang="nl" sz="900" dirty="0">
                <a:solidFill>
                  <a:srgbClr val="545557"/>
                </a:solidFill>
                <a:latin typeface="Asap regular" pitchFamily="2" charset="0"/>
              </a:rPr>
              <a:t>Schoonmaakmiddelen vervangen door </a:t>
            </a:r>
            <a:r>
              <a:rPr lang="nl" sz="900" dirty="0">
                <a:solidFill>
                  <a:srgbClr val="545557"/>
                </a:solidFill>
                <a:latin typeface="Asap Bold" pitchFamily="2" charset="0"/>
              </a:rPr>
              <a:t>milieuvriendelijke alternatieven</a:t>
            </a:r>
          </a:p>
          <a:p>
            <a:pPr marL="171450" indent="-171450">
              <a:lnSpc>
                <a:spcPts val="1050"/>
              </a:lnSpc>
              <a:buClr>
                <a:srgbClr val="00B09B"/>
              </a:buClr>
              <a:buFont typeface="Wingdings" panose="05000000000000000000" pitchFamily="2" charset="2"/>
              <a:buChar char="ü"/>
            </a:pPr>
            <a:endParaRPr lang="nl" sz="900" dirty="0">
              <a:solidFill>
                <a:srgbClr val="545557"/>
              </a:solidFill>
              <a:latin typeface="Asap Bold" pitchFamily="2" charset="0"/>
            </a:endParaRPr>
          </a:p>
          <a:p>
            <a:pPr>
              <a:lnSpc>
                <a:spcPts val="1050"/>
              </a:lnSpc>
            </a:pPr>
            <a:endParaRPr lang="nl" sz="900" dirty="0">
              <a:solidFill>
                <a:srgbClr val="545557"/>
              </a:solidFill>
              <a:latin typeface="Asap regular" pitchFamily="2" charset="0"/>
            </a:endParaRPr>
          </a:p>
          <a:p>
            <a:pPr>
              <a:lnSpc>
                <a:spcPts val="1050"/>
              </a:lnSpc>
            </a:pPr>
            <a:endParaRPr lang="nl" sz="900" dirty="0">
              <a:solidFill>
                <a:srgbClr val="545557"/>
              </a:solidFill>
              <a:latin typeface="Asap regular" pitchFamily="2" charset="0"/>
            </a:endParaRPr>
          </a:p>
          <a:p>
            <a:pPr>
              <a:lnSpc>
                <a:spcPts val="1050"/>
              </a:lnSpc>
            </a:pPr>
            <a:endParaRPr lang="nl" sz="900" dirty="0">
              <a:solidFill>
                <a:srgbClr val="545557"/>
              </a:solidFill>
              <a:latin typeface="Asap regular" pitchFamily="2" charset="0"/>
            </a:endParaRPr>
          </a:p>
        </p:txBody>
      </p:sp>
      <p:sp>
        <p:nvSpPr>
          <p:cNvPr id="18" name="object 18"/>
          <p:cNvSpPr/>
          <p:nvPr/>
        </p:nvSpPr>
        <p:spPr>
          <a:xfrm>
            <a:off x="360000" y="5164857"/>
            <a:ext cx="319405" cy="0"/>
          </a:xfrm>
          <a:custGeom>
            <a:avLst/>
            <a:gdLst/>
            <a:ahLst/>
            <a:cxnLst/>
            <a:rect l="l" t="t" r="r" b="b"/>
            <a:pathLst>
              <a:path w="319405">
                <a:moveTo>
                  <a:pt x="0" y="0"/>
                </a:moveTo>
                <a:lnTo>
                  <a:pt x="319341" y="0"/>
                </a:lnTo>
              </a:path>
            </a:pathLst>
          </a:custGeom>
          <a:ln w="25400">
            <a:solidFill>
              <a:srgbClr val="00B09B"/>
            </a:solidFill>
          </a:ln>
        </p:spPr>
        <p:txBody>
          <a:bodyPr wrap="square" lIns="0" tIns="0" rIns="0" bIns="0" rtlCol="0"/>
          <a:lstStyle/>
          <a:p>
            <a:endParaRPr/>
          </a:p>
        </p:txBody>
      </p:sp>
      <p:sp>
        <p:nvSpPr>
          <p:cNvPr id="19" name="object 19"/>
          <p:cNvSpPr/>
          <p:nvPr/>
        </p:nvSpPr>
        <p:spPr>
          <a:xfrm>
            <a:off x="347301" y="7848979"/>
            <a:ext cx="6707550" cy="1933994"/>
          </a:xfrm>
          <a:custGeom>
            <a:avLst/>
            <a:gdLst/>
            <a:ahLst/>
            <a:cxnLst/>
            <a:rect l="l" t="t" r="r" b="b"/>
            <a:pathLst>
              <a:path w="6840220" h="1563370">
                <a:moveTo>
                  <a:pt x="6840004" y="0"/>
                </a:moveTo>
                <a:lnTo>
                  <a:pt x="0" y="0"/>
                </a:lnTo>
                <a:lnTo>
                  <a:pt x="0" y="1562747"/>
                </a:lnTo>
                <a:lnTo>
                  <a:pt x="6840004" y="1562747"/>
                </a:lnTo>
                <a:lnTo>
                  <a:pt x="6840004" y="0"/>
                </a:lnTo>
                <a:close/>
              </a:path>
            </a:pathLst>
          </a:custGeom>
          <a:solidFill>
            <a:srgbClr val="DBEFEB"/>
          </a:solidFill>
        </p:spPr>
        <p:txBody>
          <a:bodyPr wrap="square" lIns="0" tIns="0" rIns="0" bIns="0" rtlCol="0"/>
          <a:lstStyle/>
          <a:p>
            <a:endParaRPr/>
          </a:p>
        </p:txBody>
      </p:sp>
      <p:sp>
        <p:nvSpPr>
          <p:cNvPr id="20" name="object 20"/>
          <p:cNvSpPr txBox="1"/>
          <p:nvPr/>
        </p:nvSpPr>
        <p:spPr>
          <a:xfrm>
            <a:off x="359994" y="7861300"/>
            <a:ext cx="6840220" cy="1563370"/>
          </a:xfrm>
          <a:prstGeom prst="rect">
            <a:avLst/>
          </a:prstGeom>
        </p:spPr>
        <p:txBody>
          <a:bodyPr vert="horz" wrap="square" lIns="0" tIns="114935" rIns="0" bIns="0" rtlCol="0">
            <a:spAutoFit/>
          </a:bodyPr>
          <a:lstStyle/>
          <a:p>
            <a:pPr marL="217804">
              <a:lnSpc>
                <a:spcPct val="100000"/>
              </a:lnSpc>
              <a:spcBef>
                <a:spcPts val="905"/>
              </a:spcBef>
            </a:pPr>
            <a:r>
              <a:rPr lang="nl" sz="1200" b="1" spc="-10" dirty="0">
                <a:solidFill>
                  <a:srgbClr val="00B09B"/>
                </a:solidFill>
                <a:latin typeface="Asap SemiBold"/>
                <a:cs typeface="Asap SemiBold"/>
              </a:rPr>
              <a:t>RESULTAAT</a:t>
            </a:r>
            <a:endParaRPr lang="nl" sz="1200" dirty="0">
              <a:latin typeface="Asap SemiBold"/>
              <a:cs typeface="Asap SemiBold"/>
            </a:endParaRPr>
          </a:p>
        </p:txBody>
      </p:sp>
      <p:sp>
        <p:nvSpPr>
          <p:cNvPr id="21" name="object 21"/>
          <p:cNvSpPr/>
          <p:nvPr/>
        </p:nvSpPr>
        <p:spPr>
          <a:xfrm>
            <a:off x="578100" y="8277542"/>
            <a:ext cx="319405" cy="0"/>
          </a:xfrm>
          <a:custGeom>
            <a:avLst/>
            <a:gdLst/>
            <a:ahLst/>
            <a:cxnLst/>
            <a:rect l="l" t="t" r="r" b="b"/>
            <a:pathLst>
              <a:path w="319405">
                <a:moveTo>
                  <a:pt x="0" y="0"/>
                </a:moveTo>
                <a:lnTo>
                  <a:pt x="319341" y="0"/>
                </a:lnTo>
              </a:path>
            </a:pathLst>
          </a:custGeom>
          <a:ln w="25400">
            <a:solidFill>
              <a:srgbClr val="00B09B"/>
            </a:solidFill>
          </a:ln>
        </p:spPr>
        <p:txBody>
          <a:bodyPr wrap="square" lIns="0" tIns="0" rIns="0" bIns="0" rtlCol="0"/>
          <a:lstStyle/>
          <a:p>
            <a:endParaRPr/>
          </a:p>
        </p:txBody>
      </p:sp>
      <p:sp>
        <p:nvSpPr>
          <p:cNvPr id="23" name="object 23"/>
          <p:cNvSpPr txBox="1"/>
          <p:nvPr/>
        </p:nvSpPr>
        <p:spPr>
          <a:xfrm>
            <a:off x="395901" y="4277802"/>
            <a:ext cx="3382350" cy="474489"/>
          </a:xfrm>
          <a:prstGeom prst="rect">
            <a:avLst/>
          </a:prstGeom>
        </p:spPr>
        <p:txBody>
          <a:bodyPr vert="horz" wrap="square" lIns="0" tIns="12700" rIns="0" bIns="0" rtlCol="0">
            <a:spAutoFit/>
          </a:bodyPr>
          <a:lstStyle/>
          <a:p>
            <a:pPr marL="12700">
              <a:lnSpc>
                <a:spcPct val="100000"/>
              </a:lnSpc>
              <a:spcBef>
                <a:spcPts val="100"/>
              </a:spcBef>
            </a:pPr>
            <a:r>
              <a:rPr lang="nl" sz="1900" b="1" spc="-30" dirty="0">
                <a:solidFill>
                  <a:srgbClr val="006AB6"/>
                </a:solidFill>
                <a:latin typeface="Asap SemiBold"/>
                <a:cs typeface="Asap SemiBold"/>
              </a:rPr>
              <a:t>9.464 </a:t>
            </a:r>
            <a:r>
              <a:rPr lang="nl" sz="1100" b="1" spc="-10" dirty="0">
                <a:solidFill>
                  <a:srgbClr val="00B09B"/>
                </a:solidFill>
                <a:latin typeface="Asap SemiBold"/>
                <a:cs typeface="Asap SemiBold"/>
              </a:rPr>
              <a:t>kg minder afval gestort of verbrand</a:t>
            </a:r>
            <a:endParaRPr sz="1100" dirty="0">
              <a:latin typeface="Asap SemiBold"/>
              <a:cs typeface="Asap SemiBold"/>
            </a:endParaRPr>
          </a:p>
        </p:txBody>
      </p:sp>
      <p:sp>
        <p:nvSpPr>
          <p:cNvPr id="275" name="object 275"/>
          <p:cNvSpPr/>
          <p:nvPr/>
        </p:nvSpPr>
        <p:spPr>
          <a:xfrm>
            <a:off x="1234592" y="4470443"/>
            <a:ext cx="8890" cy="57150"/>
          </a:xfrm>
          <a:custGeom>
            <a:avLst/>
            <a:gdLst/>
            <a:ahLst/>
            <a:cxnLst/>
            <a:rect l="l" t="t" r="r" b="b"/>
            <a:pathLst>
              <a:path w="8889" h="57150">
                <a:moveTo>
                  <a:pt x="0" y="0"/>
                </a:moveTo>
                <a:lnTo>
                  <a:pt x="0" y="50831"/>
                </a:lnTo>
                <a:lnTo>
                  <a:pt x="8813" y="56900"/>
                </a:lnTo>
                <a:lnTo>
                  <a:pt x="8813" y="5818"/>
                </a:lnTo>
                <a:lnTo>
                  <a:pt x="0" y="0"/>
                </a:lnTo>
                <a:close/>
              </a:path>
            </a:pathLst>
          </a:custGeom>
          <a:solidFill>
            <a:srgbClr val="D2D3D4"/>
          </a:solidFill>
        </p:spPr>
        <p:txBody>
          <a:bodyPr wrap="square" lIns="0" tIns="0" rIns="0" bIns="0" rtlCol="0"/>
          <a:lstStyle/>
          <a:p>
            <a:endParaRPr/>
          </a:p>
        </p:txBody>
      </p:sp>
      <p:grpSp>
        <p:nvGrpSpPr>
          <p:cNvPr id="276" name="object 276"/>
          <p:cNvGrpSpPr/>
          <p:nvPr/>
        </p:nvGrpSpPr>
        <p:grpSpPr>
          <a:xfrm>
            <a:off x="1218228" y="3203960"/>
            <a:ext cx="1452880" cy="936625"/>
            <a:chOff x="2994634" y="4019231"/>
            <a:chExt cx="1452880" cy="936625"/>
          </a:xfrm>
        </p:grpSpPr>
        <p:sp>
          <p:nvSpPr>
            <p:cNvPr id="277" name="object 277"/>
            <p:cNvSpPr/>
            <p:nvPr/>
          </p:nvSpPr>
          <p:spPr>
            <a:xfrm>
              <a:off x="2994634" y="4504054"/>
              <a:ext cx="1450975" cy="451484"/>
            </a:xfrm>
            <a:custGeom>
              <a:avLst/>
              <a:gdLst/>
              <a:ahLst/>
              <a:cxnLst/>
              <a:rect l="l" t="t" r="r" b="b"/>
              <a:pathLst>
                <a:path w="1450975" h="451485">
                  <a:moveTo>
                    <a:pt x="1089221" y="163642"/>
                  </a:moveTo>
                  <a:lnTo>
                    <a:pt x="851400" y="163642"/>
                  </a:lnTo>
                  <a:lnTo>
                    <a:pt x="1153005" y="376879"/>
                  </a:lnTo>
                  <a:lnTo>
                    <a:pt x="1075162" y="382183"/>
                  </a:lnTo>
                  <a:lnTo>
                    <a:pt x="1075025" y="390059"/>
                  </a:lnTo>
                  <a:lnTo>
                    <a:pt x="1324959" y="451282"/>
                  </a:lnTo>
                  <a:lnTo>
                    <a:pt x="1427273" y="451282"/>
                  </a:lnTo>
                  <a:lnTo>
                    <a:pt x="1449520" y="360518"/>
                  </a:lnTo>
                  <a:lnTo>
                    <a:pt x="1390562" y="360518"/>
                  </a:lnTo>
                  <a:lnTo>
                    <a:pt x="1089221" y="163642"/>
                  </a:lnTo>
                  <a:close/>
                </a:path>
                <a:path w="1450975" h="451485">
                  <a:moveTo>
                    <a:pt x="1450486" y="356577"/>
                  </a:moveTo>
                  <a:lnTo>
                    <a:pt x="1390562" y="360518"/>
                  </a:lnTo>
                  <a:lnTo>
                    <a:pt x="1449520" y="360518"/>
                  </a:lnTo>
                  <a:lnTo>
                    <a:pt x="1450486" y="356577"/>
                  </a:lnTo>
                  <a:close/>
                </a:path>
                <a:path w="1450975" h="451485">
                  <a:moveTo>
                    <a:pt x="467421" y="113710"/>
                  </a:moveTo>
                  <a:lnTo>
                    <a:pt x="343819" y="113710"/>
                  </a:lnTo>
                  <a:lnTo>
                    <a:pt x="605045" y="310240"/>
                  </a:lnTo>
                  <a:lnTo>
                    <a:pt x="724376" y="312321"/>
                  </a:lnTo>
                  <a:lnTo>
                    <a:pt x="744949" y="301326"/>
                  </a:lnTo>
                  <a:lnTo>
                    <a:pt x="605196" y="301326"/>
                  </a:lnTo>
                  <a:lnTo>
                    <a:pt x="672832" y="259867"/>
                  </a:lnTo>
                  <a:lnTo>
                    <a:pt x="467421" y="113710"/>
                  </a:lnTo>
                  <a:close/>
                </a:path>
                <a:path w="1450975" h="451485">
                  <a:moveTo>
                    <a:pt x="851641" y="150262"/>
                  </a:moveTo>
                  <a:lnTo>
                    <a:pt x="605196" y="301326"/>
                  </a:lnTo>
                  <a:lnTo>
                    <a:pt x="744949" y="301326"/>
                  </a:lnTo>
                  <a:lnTo>
                    <a:pt x="916473" y="209655"/>
                  </a:lnTo>
                  <a:lnTo>
                    <a:pt x="851400" y="163642"/>
                  </a:lnTo>
                  <a:lnTo>
                    <a:pt x="1089221" y="163642"/>
                  </a:lnTo>
                  <a:lnTo>
                    <a:pt x="1074700" y="154156"/>
                  </a:lnTo>
                  <a:lnTo>
                    <a:pt x="851641" y="150262"/>
                  </a:lnTo>
                  <a:close/>
                </a:path>
                <a:path w="1450975" h="451485">
                  <a:moveTo>
                    <a:pt x="0" y="0"/>
                  </a:moveTo>
                  <a:lnTo>
                    <a:pt x="0" y="53005"/>
                  </a:lnTo>
                  <a:lnTo>
                    <a:pt x="173617" y="172549"/>
                  </a:lnTo>
                  <a:lnTo>
                    <a:pt x="239077" y="173683"/>
                  </a:lnTo>
                  <a:lnTo>
                    <a:pt x="292083" y="143333"/>
                  </a:lnTo>
                  <a:lnTo>
                    <a:pt x="217112" y="143333"/>
                  </a:lnTo>
                  <a:lnTo>
                    <a:pt x="0" y="0"/>
                  </a:lnTo>
                  <a:close/>
                </a:path>
                <a:path w="1450975" h="451485">
                  <a:moveTo>
                    <a:pt x="310093" y="84951"/>
                  </a:moveTo>
                  <a:lnTo>
                    <a:pt x="217112" y="143333"/>
                  </a:lnTo>
                  <a:lnTo>
                    <a:pt x="292083" y="143333"/>
                  </a:lnTo>
                  <a:lnTo>
                    <a:pt x="343819" y="113710"/>
                  </a:lnTo>
                  <a:lnTo>
                    <a:pt x="467421" y="113710"/>
                  </a:lnTo>
                  <a:lnTo>
                    <a:pt x="429948" y="87053"/>
                  </a:lnTo>
                  <a:lnTo>
                    <a:pt x="310093" y="84951"/>
                  </a:lnTo>
                  <a:close/>
                </a:path>
              </a:pathLst>
            </a:custGeom>
            <a:solidFill>
              <a:srgbClr val="D2D3D4"/>
            </a:solidFill>
          </p:spPr>
          <p:txBody>
            <a:bodyPr wrap="square" lIns="0" tIns="0" rIns="0" bIns="0" rtlCol="0"/>
            <a:lstStyle/>
            <a:p>
              <a:endParaRPr/>
            </a:p>
          </p:txBody>
        </p:sp>
        <p:pic>
          <p:nvPicPr>
            <p:cNvPr id="278" name="object 278"/>
            <p:cNvPicPr/>
            <p:nvPr/>
          </p:nvPicPr>
          <p:blipFill>
            <a:blip r:embed="rId2" cstate="print"/>
            <a:stretch>
              <a:fillRect/>
            </a:stretch>
          </p:blipFill>
          <p:spPr>
            <a:xfrm>
              <a:off x="2994634" y="4019231"/>
              <a:ext cx="1452727" cy="933857"/>
            </a:xfrm>
            <a:prstGeom prst="rect">
              <a:avLst/>
            </a:prstGeom>
          </p:spPr>
        </p:pic>
      </p:grpSp>
      <p:sp>
        <p:nvSpPr>
          <p:cNvPr id="290" name="object 290"/>
          <p:cNvSpPr txBox="1">
            <a:spLocks noGrp="1"/>
          </p:cNvSpPr>
          <p:nvPr>
            <p:ph type="dt" sz="half" idx="6"/>
          </p:nvPr>
        </p:nvSpPr>
        <p:spPr>
          <a:xfrm>
            <a:off x="556586" y="8425557"/>
            <a:ext cx="6249967" cy="1492716"/>
          </a:xfrm>
          <a:prstGeom prst="rect">
            <a:avLst/>
          </a:prstGeom>
        </p:spPr>
        <p:txBody>
          <a:bodyPr vert="horz" wrap="square" lIns="0" tIns="5080" rIns="0" bIns="0" rtlCol="0">
            <a:spAutoFit/>
          </a:bodyPr>
          <a:lstStyle/>
          <a:p>
            <a:pPr>
              <a:lnSpc>
                <a:spcPts val="1050"/>
              </a:lnSpc>
            </a:pPr>
            <a:r>
              <a:rPr lang="nl" b="0" dirty="0">
                <a:solidFill>
                  <a:srgbClr val="545557"/>
                </a:solidFill>
                <a:latin typeface="Asap regular" pitchFamily="2" charset="0"/>
              </a:rPr>
              <a:t>Betrokkenheid en motivatie van het personeel zijn cruciaal. We konden laten zien hoe gebruikte handschoenen worden gerecycled tot kunststofgranulaat voor nieuwe kunststofproducten in plaats van ze te storten of te verbranden. Ook maakten we de inzamelpunten in de laboratoria gemakkelijk toegankelijk. Dat heeft echt geholpen’, vertelt Steve</a:t>
            </a:r>
          </a:p>
          <a:p>
            <a:pPr>
              <a:lnSpc>
                <a:spcPts val="1050"/>
              </a:lnSpc>
            </a:pPr>
            <a:endParaRPr lang="nl" b="0" dirty="0">
              <a:solidFill>
                <a:srgbClr val="545557"/>
              </a:solidFill>
              <a:latin typeface="Asap regular" pitchFamily="2" charset="0"/>
            </a:endParaRPr>
          </a:p>
          <a:p>
            <a:pPr>
              <a:lnSpc>
                <a:spcPts val="1050"/>
              </a:lnSpc>
            </a:pPr>
            <a:r>
              <a:rPr lang="nl" b="0" dirty="0">
                <a:solidFill>
                  <a:srgbClr val="545557"/>
                </a:solidFill>
                <a:latin typeface="Asap regular" pitchFamily="2" charset="0"/>
              </a:rPr>
              <a:t>Het bedrijf zamelt in op twee verschillende locaties. </a:t>
            </a:r>
            <a:r>
              <a:rPr lang="nl" sz="900" b="0" dirty="0">
                <a:solidFill>
                  <a:srgbClr val="545557"/>
                </a:solidFill>
                <a:latin typeface="Asap regular" pitchFamily="2" charset="0"/>
              </a:rPr>
              <a:t>Sinds</a:t>
            </a:r>
            <a:r>
              <a:rPr lang="nl" b="0" dirty="0">
                <a:solidFill>
                  <a:srgbClr val="545557"/>
                </a:solidFill>
                <a:latin typeface="Asap regular" pitchFamily="2" charset="0"/>
              </a:rPr>
              <a:t> de start van het programma </a:t>
            </a:r>
            <a:r>
              <a:rPr lang="nl" sz="900" b="0" dirty="0">
                <a:solidFill>
                  <a:srgbClr val="545557"/>
                </a:solidFill>
                <a:latin typeface="Asap regular" pitchFamily="2" charset="0"/>
              </a:rPr>
              <a:t>heeft Cellmark</a:t>
            </a:r>
            <a:r>
              <a:rPr lang="nl" b="0" dirty="0">
                <a:solidFill>
                  <a:srgbClr val="545557"/>
                </a:solidFill>
                <a:latin typeface="Asap regular" pitchFamily="2" charset="0"/>
              </a:rPr>
              <a:t> maar liefst 9.464 kg afval uit de stort- en verbrandingsstroom gehouden. Dat zijn wel 1,5 miljoen wegwerphandschoenen.</a:t>
            </a:r>
          </a:p>
          <a:p>
            <a:pPr>
              <a:lnSpc>
                <a:spcPts val="1020"/>
              </a:lnSpc>
            </a:pPr>
            <a:endParaRPr lang="nl" sz="900" dirty="0">
              <a:solidFill>
                <a:srgbClr val="545557"/>
              </a:solidFill>
              <a:latin typeface="Asap Bold" pitchFamily="2" charset="0"/>
            </a:endParaRPr>
          </a:p>
          <a:p>
            <a:pPr>
              <a:lnSpc>
                <a:spcPts val="1020"/>
              </a:lnSpc>
            </a:pPr>
            <a:endParaRPr lang="nl" b="0" dirty="0">
              <a:solidFill>
                <a:srgbClr val="545557"/>
              </a:solidFill>
              <a:latin typeface="Asap regular" pitchFamily="2" charset="0"/>
            </a:endParaRPr>
          </a:p>
          <a:p>
            <a:pPr>
              <a:lnSpc>
                <a:spcPts val="1020"/>
              </a:lnSpc>
            </a:pPr>
            <a:endParaRPr lang="nl" sz="900" dirty="0">
              <a:solidFill>
                <a:srgbClr val="545557"/>
              </a:solidFill>
              <a:latin typeface="Asap Bold" pitchFamily="2" charset="0"/>
            </a:endParaRPr>
          </a:p>
          <a:p>
            <a:pPr>
              <a:lnSpc>
                <a:spcPts val="1020"/>
              </a:lnSpc>
            </a:pPr>
            <a:endParaRPr lang="nl" sz="900" dirty="0">
              <a:solidFill>
                <a:srgbClr val="545557"/>
              </a:solidFill>
              <a:latin typeface="Asap Bold" pitchFamily="2" charset="0"/>
            </a:endParaRPr>
          </a:p>
          <a:p>
            <a:pPr marL="171450" indent="-171450">
              <a:lnSpc>
                <a:spcPts val="1020"/>
              </a:lnSpc>
              <a:buFont typeface="Wingdings" panose="05000000000000000000" pitchFamily="2" charset="2"/>
              <a:buChar char="ü"/>
            </a:pPr>
            <a:endParaRPr lang="nl" sz="900" dirty="0">
              <a:solidFill>
                <a:srgbClr val="545557"/>
              </a:solidFill>
              <a:latin typeface="Asap Bold" pitchFamily="2" charset="0"/>
            </a:endParaRPr>
          </a:p>
        </p:txBody>
      </p:sp>
      <p:sp>
        <p:nvSpPr>
          <p:cNvPr id="293" name="object 293"/>
          <p:cNvSpPr txBox="1">
            <a:spLocks noGrp="1"/>
          </p:cNvSpPr>
          <p:nvPr>
            <p:ph type="ftr" sz="quarter" idx="5"/>
          </p:nvPr>
        </p:nvSpPr>
        <p:spPr>
          <a:xfrm>
            <a:off x="347300" y="10248131"/>
            <a:ext cx="5356434" cy="100027"/>
          </a:xfrm>
          <a:prstGeom prst="rect">
            <a:avLst/>
          </a:prstGeom>
        </p:spPr>
        <p:txBody>
          <a:bodyPr vert="horz" wrap="square" lIns="0" tIns="7620" rIns="0" bIns="0" rtlCol="0">
            <a:spAutoFit/>
          </a:bodyPr>
          <a:lstStyle/>
          <a:p>
            <a:pPr marL="12700">
              <a:lnSpc>
                <a:spcPct val="100000"/>
              </a:lnSpc>
              <a:spcBef>
                <a:spcPts val="60"/>
              </a:spcBef>
            </a:pPr>
            <a:r>
              <a:rPr dirty="0"/>
              <a:t>Ansell, ® en ™ zijn handelsmerken van Ansell Limited of één van zijn filialen. © 2026 Ansell Limited. Alle rechten voorbehouden.</a:t>
            </a:r>
            <a:endParaRPr sz="600" dirty="0"/>
          </a:p>
        </p:txBody>
      </p:sp>
      <p:pic>
        <p:nvPicPr>
          <p:cNvPr id="3" name="Picture 2" descr="A group of trees in the fog&#10;&#10;AI-generated content may be incorrect.">
            <a:extLst>
              <a:ext uri="{FF2B5EF4-FFF2-40B4-BE49-F238E27FC236}">
                <a16:creationId xmlns:a16="http://schemas.microsoft.com/office/drawing/2014/main" id="{1BEE9F7E-3E43-28CF-1913-59CEDBF2E48C}"/>
              </a:ext>
            </a:extLst>
          </p:cNvPr>
          <p:cNvPicPr>
            <a:picLocks noChangeAspect="1"/>
          </p:cNvPicPr>
          <p:nvPr/>
        </p:nvPicPr>
        <p:blipFill>
          <a:blip r:embed="rId3" cstate="print">
            <a:extLst>
              <a:ext uri="{28A0092B-C50C-407E-A947-70E740481C1C}">
                <a14:useLocalDpi xmlns:a14="http://schemas.microsoft.com/office/drawing/2010/main" val="0"/>
              </a:ext>
            </a:extLst>
          </a:blip>
          <a:srcRect t="5559" b="24901"/>
          <a:stretch/>
        </p:blipFill>
        <p:spPr>
          <a:xfrm>
            <a:off x="-5466" y="890017"/>
            <a:ext cx="7556500" cy="2150049"/>
          </a:xfrm>
          <a:prstGeom prst="rect">
            <a:avLst/>
          </a:prstGeom>
        </p:spPr>
      </p:pic>
      <p:pic>
        <p:nvPicPr>
          <p:cNvPr id="5" name="Picture 4" descr="A white curved line on a black background&#10;&#10;AI-generated content may be incorrect.">
            <a:extLst>
              <a:ext uri="{FF2B5EF4-FFF2-40B4-BE49-F238E27FC236}">
                <a16:creationId xmlns:a16="http://schemas.microsoft.com/office/drawing/2014/main" id="{71922B79-D821-A709-D342-D78A9F9856DD}"/>
              </a:ext>
            </a:extLst>
          </p:cNvPr>
          <p:cNvPicPr>
            <a:picLocks noChangeAspect="1"/>
          </p:cNvPicPr>
          <p:nvPr/>
        </p:nvPicPr>
        <p:blipFill>
          <a:blip r:embed="rId4" cstate="print">
            <a:alphaModFix amt="40000"/>
            <a:extLst>
              <a:ext uri="{28A0092B-C50C-407E-A947-70E740481C1C}">
                <a14:useLocalDpi xmlns:a14="http://schemas.microsoft.com/office/drawing/2010/main" val="0"/>
              </a:ext>
            </a:extLst>
          </a:blip>
          <a:stretch>
            <a:fillRect/>
          </a:stretch>
        </p:blipFill>
        <p:spPr>
          <a:xfrm>
            <a:off x="-9476" y="172086"/>
            <a:ext cx="6858000" cy="3166835"/>
          </a:xfrm>
          <a:prstGeom prst="rect">
            <a:avLst/>
          </a:prstGeom>
        </p:spPr>
      </p:pic>
      <p:sp>
        <p:nvSpPr>
          <p:cNvPr id="295" name="TextBox 294">
            <a:extLst>
              <a:ext uri="{FF2B5EF4-FFF2-40B4-BE49-F238E27FC236}">
                <a16:creationId xmlns:a16="http://schemas.microsoft.com/office/drawing/2014/main" id="{7AB93621-9E6A-9F87-2468-D36B1B91B0F8}"/>
              </a:ext>
            </a:extLst>
          </p:cNvPr>
          <p:cNvSpPr txBox="1"/>
          <p:nvPr/>
        </p:nvSpPr>
        <p:spPr>
          <a:xfrm>
            <a:off x="455722" y="2352564"/>
            <a:ext cx="4675030" cy="400110"/>
          </a:xfrm>
          <a:prstGeom prst="rect">
            <a:avLst/>
          </a:prstGeom>
          <a:noFill/>
          <a:effectLst>
            <a:outerShdw blurRad="38100" dist="25400" dir="5400000" algn="t" rotWithShape="0">
              <a:prstClr val="black">
                <a:alpha val="60000"/>
              </a:prstClr>
            </a:outerShdw>
          </a:effectLst>
        </p:spPr>
        <p:txBody>
          <a:bodyPr wrap="square" rtlCol="0">
            <a:spAutoFit/>
          </a:bodyPr>
          <a:lstStyle/>
          <a:p>
            <a:r>
              <a:rPr lang="nl" sz="2000" dirty="0">
                <a:solidFill>
                  <a:schemeClr val="bg1"/>
                </a:solidFill>
                <a:latin typeface="Asap Bold" pitchFamily="2" charset="0"/>
              </a:rPr>
              <a:t>CELLMARK werknemers</a:t>
            </a:r>
          </a:p>
        </p:txBody>
      </p:sp>
      <p:sp>
        <p:nvSpPr>
          <p:cNvPr id="296" name="TextBox 295">
            <a:extLst>
              <a:ext uri="{FF2B5EF4-FFF2-40B4-BE49-F238E27FC236}">
                <a16:creationId xmlns:a16="http://schemas.microsoft.com/office/drawing/2014/main" id="{6A219425-C1CE-3A5C-6CEB-3B5C190EBCA6}"/>
              </a:ext>
            </a:extLst>
          </p:cNvPr>
          <p:cNvSpPr txBox="1"/>
          <p:nvPr/>
        </p:nvSpPr>
        <p:spPr>
          <a:xfrm>
            <a:off x="455722" y="2727593"/>
            <a:ext cx="5770947" cy="307777"/>
          </a:xfrm>
          <a:prstGeom prst="rect">
            <a:avLst/>
          </a:prstGeom>
          <a:noFill/>
        </p:spPr>
        <p:txBody>
          <a:bodyPr wrap="square" rtlCol="0">
            <a:spAutoFit/>
          </a:bodyPr>
          <a:lstStyle/>
          <a:p>
            <a:r>
              <a:rPr lang="nl" sz="1400" baseline="30000" dirty="0">
                <a:solidFill>
                  <a:schemeClr val="bg1"/>
                </a:solidFill>
                <a:effectLst>
                  <a:outerShdw blurRad="50800" dist="38100" dir="5400000" algn="t" rotWithShape="0">
                    <a:prstClr val="black">
                      <a:alpha val="70000"/>
                    </a:prstClr>
                  </a:outerShdw>
                </a:effectLst>
                <a:latin typeface="Asap regular" pitchFamily="2" charset="0"/>
              </a:rPr>
              <a:t>hebben </a:t>
            </a:r>
            <a:r>
              <a:rPr lang="nl" sz="2000" baseline="20000" dirty="0">
                <a:solidFill>
                  <a:schemeClr val="bg1"/>
                </a:solidFill>
                <a:effectLst>
                  <a:outerShdw blurRad="50800" dist="38100" dir="5400000" algn="t" rotWithShape="0">
                    <a:prstClr val="black">
                      <a:alpha val="70000"/>
                    </a:prstClr>
                  </a:outerShdw>
                </a:effectLst>
                <a:latin typeface="Asap Bold" pitchFamily="2" charset="0"/>
              </a:rPr>
              <a:t>9.464 kg (1,5 miljoen wegwerphandschoenen)</a:t>
            </a:r>
            <a:r>
              <a:rPr lang="nl" sz="1400" baseline="30000" dirty="0">
                <a:solidFill>
                  <a:schemeClr val="bg1"/>
                </a:solidFill>
                <a:effectLst>
                  <a:outerShdw blurRad="50800" dist="38100" dir="5400000" algn="t" rotWithShape="0">
                    <a:prstClr val="black">
                      <a:alpha val="70000"/>
                    </a:prstClr>
                  </a:outerShdw>
                </a:effectLst>
                <a:latin typeface="Asap regular" pitchFamily="2" charset="0"/>
              </a:rPr>
              <a:t> minder gestort</a:t>
            </a:r>
            <a:endParaRPr lang="nl" sz="1400" dirty="0">
              <a:solidFill>
                <a:schemeClr val="bg1"/>
              </a:solidFill>
              <a:effectLst>
                <a:outerShdw blurRad="50800" dist="38100" dir="5400000" algn="t" rotWithShape="0">
                  <a:prstClr val="black">
                    <a:alpha val="70000"/>
                  </a:prstClr>
                </a:outerShdw>
              </a:effectLst>
              <a:latin typeface="Asap regular" pitchFamily="2" charset="0"/>
            </a:endParaRPr>
          </a:p>
        </p:txBody>
      </p:sp>
      <p:grpSp>
        <p:nvGrpSpPr>
          <p:cNvPr id="11" name="Group 10">
            <a:extLst>
              <a:ext uri="{FF2B5EF4-FFF2-40B4-BE49-F238E27FC236}">
                <a16:creationId xmlns:a16="http://schemas.microsoft.com/office/drawing/2014/main" id="{9EA6A9D9-8BB5-36E1-C2D9-4B247630494D}"/>
              </a:ext>
            </a:extLst>
          </p:cNvPr>
          <p:cNvGrpSpPr/>
          <p:nvPr/>
        </p:nvGrpSpPr>
        <p:grpSpPr>
          <a:xfrm>
            <a:off x="5147717" y="3092116"/>
            <a:ext cx="1171599" cy="1774856"/>
            <a:chOff x="4765676" y="4930982"/>
            <a:chExt cx="1903095" cy="2548584"/>
          </a:xfrm>
        </p:grpSpPr>
        <p:grpSp>
          <p:nvGrpSpPr>
            <p:cNvPr id="12" name="Group 11">
              <a:extLst>
                <a:ext uri="{FF2B5EF4-FFF2-40B4-BE49-F238E27FC236}">
                  <a16:creationId xmlns:a16="http://schemas.microsoft.com/office/drawing/2014/main" id="{74D090A4-1B88-475F-93F8-F6D476D3DADA}"/>
                </a:ext>
              </a:extLst>
            </p:cNvPr>
            <p:cNvGrpSpPr/>
            <p:nvPr/>
          </p:nvGrpSpPr>
          <p:grpSpPr>
            <a:xfrm>
              <a:off x="4849500" y="4930982"/>
              <a:ext cx="1668780" cy="2340047"/>
              <a:chOff x="10860005" y="4128471"/>
              <a:chExt cx="1316119" cy="1845528"/>
            </a:xfrm>
          </p:grpSpPr>
          <p:pic>
            <p:nvPicPr>
              <p:cNvPr id="17" name="Picture 16" descr="A black text on a white background&#10;&#10;AI-generated content may be incorrect.">
                <a:extLst>
                  <a:ext uri="{FF2B5EF4-FFF2-40B4-BE49-F238E27FC236}">
                    <a16:creationId xmlns:a16="http://schemas.microsoft.com/office/drawing/2014/main" id="{FAA125D2-101D-62B5-3155-653FF48ED6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55204" y="4128471"/>
                <a:ext cx="930380" cy="359615"/>
              </a:xfrm>
              <a:prstGeom prst="rect">
                <a:avLst/>
              </a:prstGeom>
            </p:spPr>
          </p:pic>
          <p:pic>
            <p:nvPicPr>
              <p:cNvPr id="22" name="Picture 21" descr="A person wearing a mask holding a trash can&#10;&#10;AI-generated content may be incorrect.">
                <a:extLst>
                  <a:ext uri="{FF2B5EF4-FFF2-40B4-BE49-F238E27FC236}">
                    <a16:creationId xmlns:a16="http://schemas.microsoft.com/office/drawing/2014/main" id="{0DD98CDB-7F39-B064-59DE-FBE9028893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60006" y="4463010"/>
                <a:ext cx="646194" cy="729853"/>
              </a:xfrm>
              <a:prstGeom prst="rect">
                <a:avLst/>
              </a:prstGeom>
            </p:spPr>
          </p:pic>
          <p:pic>
            <p:nvPicPr>
              <p:cNvPr id="25" name="Picture 24">
                <a:extLst>
                  <a:ext uri="{FF2B5EF4-FFF2-40B4-BE49-F238E27FC236}">
                    <a16:creationId xmlns:a16="http://schemas.microsoft.com/office/drawing/2014/main" id="{5B1348FF-1D2E-9760-C0E1-041C5380DED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0860005" y="5229083"/>
                <a:ext cx="1316119" cy="744916"/>
              </a:xfrm>
              <a:prstGeom prst="rect">
                <a:avLst/>
              </a:prstGeom>
            </p:spPr>
          </p:pic>
          <p:pic>
            <p:nvPicPr>
              <p:cNvPr id="26" name="Picture 25" descr="A large bag of fabric&#10;&#10;AI-generated content may be incorrect.">
                <a:extLst>
                  <a:ext uri="{FF2B5EF4-FFF2-40B4-BE49-F238E27FC236}">
                    <a16:creationId xmlns:a16="http://schemas.microsoft.com/office/drawing/2014/main" id="{16622728-D562-4C93-F3E8-43F382F19FC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544354" y="4463009"/>
                <a:ext cx="631770" cy="729853"/>
              </a:xfrm>
              <a:prstGeom prst="rect">
                <a:avLst/>
              </a:prstGeom>
            </p:spPr>
          </p:pic>
        </p:grpSp>
        <p:sp>
          <p:nvSpPr>
            <p:cNvPr id="14" name="TextBox 13">
              <a:extLst>
                <a:ext uri="{FF2B5EF4-FFF2-40B4-BE49-F238E27FC236}">
                  <a16:creationId xmlns:a16="http://schemas.microsoft.com/office/drawing/2014/main" id="{CAF894EB-0D7D-8529-175F-58D623B9C985}"/>
                </a:ext>
              </a:extLst>
            </p:cNvPr>
            <p:cNvSpPr txBox="1"/>
            <p:nvPr/>
          </p:nvSpPr>
          <p:spPr>
            <a:xfrm>
              <a:off x="4765676" y="7294900"/>
              <a:ext cx="1903095" cy="184666"/>
            </a:xfrm>
            <a:prstGeom prst="rect">
              <a:avLst/>
            </a:prstGeom>
            <a:noFill/>
          </p:spPr>
          <p:txBody>
            <a:bodyPr wrap="square" rtlCol="0">
              <a:spAutoFit/>
            </a:bodyPr>
            <a:lstStyle/>
            <a:p>
              <a:r>
                <a:rPr lang="nl" sz="600" dirty="0">
                  <a:latin typeface="Asap italic" pitchFamily="2" charset="0"/>
                </a:rPr>
                <a:t>Foto met dank aan Cellmark. www.cellmark.co.uk</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9B"/>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192ff78-e0f5-45a8-b1f4-3efeb3e8cd0d" xsi:nil="true"/>
    <lcf76f155ced4ddcb4097134ff3c332f xmlns="f372be74-721f-4c7b-a1d9-80c050b537f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81B9396F6464141A5BD204CE130E624" ma:contentTypeVersion="18" ma:contentTypeDescription="Create a new document." ma:contentTypeScope="" ma:versionID="6ea144871a644d138c2cfd00f2dfa601">
  <xsd:schema xmlns:xsd="http://www.w3.org/2001/XMLSchema" xmlns:xs="http://www.w3.org/2001/XMLSchema" xmlns:p="http://schemas.microsoft.com/office/2006/metadata/properties" xmlns:ns2="f372be74-721f-4c7b-a1d9-80c050b537f7" xmlns:ns3="5192ff78-e0f5-45a8-b1f4-3efeb3e8cd0d" targetNamespace="http://schemas.microsoft.com/office/2006/metadata/properties" ma:root="true" ma:fieldsID="1d69717a85753bd84eacfb0a00107c17" ns2:_="" ns3:_="">
    <xsd:import namespace="f372be74-721f-4c7b-a1d9-80c050b537f7"/>
    <xsd:import namespace="5192ff78-e0f5-45a8-b1f4-3efeb3e8cd0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Location"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72be74-721f-4c7b-a1d9-80c050b537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7b5d179-3f9e-4f82-8373-d2370b08b72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92ff78-e0f5-45a8-b1f4-3efeb3e8cd0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b92036c-736a-4f08-94d8-9d80e0a9d8e5}" ma:internalName="TaxCatchAll" ma:showField="CatchAllData" ma:web="5192ff78-e0f5-45a8-b1f4-3efeb3e8cd0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E1AD64-52FB-4A88-855F-5B9A0972A3CB}">
  <ds:schemaRefs>
    <ds:schemaRef ds:uri="http://schemas.microsoft.com/office/2006/metadata/properties"/>
    <ds:schemaRef ds:uri="http://schemas.microsoft.com/office/infopath/2007/PartnerControls"/>
    <ds:schemaRef ds:uri="5192ff78-e0f5-45a8-b1f4-3efeb3e8cd0d"/>
    <ds:schemaRef ds:uri="f372be74-721f-4c7b-a1d9-80c050b537f7"/>
  </ds:schemaRefs>
</ds:datastoreItem>
</file>

<file path=customXml/itemProps2.xml><?xml version="1.0" encoding="utf-8"?>
<ds:datastoreItem xmlns:ds="http://schemas.openxmlformats.org/officeDocument/2006/customXml" ds:itemID="{24E399D3-47F2-40BB-A027-F9703676E964}">
  <ds:schemaRefs>
    <ds:schemaRef ds:uri="http://schemas.microsoft.com/sharepoint/v3/contenttype/forms"/>
  </ds:schemaRefs>
</ds:datastoreItem>
</file>

<file path=customXml/itemProps3.xml><?xml version="1.0" encoding="utf-8"?>
<ds:datastoreItem xmlns:ds="http://schemas.openxmlformats.org/officeDocument/2006/customXml" ds:itemID="{A2D6F5A6-1140-4D29-83F3-89803F5F5A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72be74-721f-4c7b-a1d9-80c050b537f7"/>
    <ds:schemaRef ds:uri="5192ff78-e0f5-45a8-b1f4-3efeb3e8cd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372</Words>
  <Application>Microsoft Office PowerPoint</Application>
  <PresentationFormat>Custom</PresentationFormat>
  <Paragraphs>31</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Asap Bold</vt:lpstr>
      <vt:lpstr>Asap italic</vt:lpstr>
      <vt:lpstr>Asap Medium</vt:lpstr>
      <vt:lpstr>Asap regular</vt:lpstr>
      <vt:lpstr>Asap SemiBold</vt:lpstr>
      <vt:lpstr>Calibri</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Nadiah Johari</dc:creator>
  <cp:lastModifiedBy>Pascale Slegers</cp:lastModifiedBy>
  <cp:revision>13</cp:revision>
  <dcterms:created xsi:type="dcterms:W3CDTF">2025-11-24T04:48:16Z</dcterms:created>
  <dcterms:modified xsi:type="dcterms:W3CDTF">2026-07-28T09:00:21Z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2025-04-10T00:00:00Z</vt:filetime>
  </property>
  <property fmtid="{D5CDD505-2E9C-101B-9397-08002B2CF9AE}" pid="3" name="Creator">
    <vt:lpwstr>Adobe InDesign 17.4 (Macintosh)</vt:lpwstr>
  </property>
  <property fmtid="{D5CDD505-2E9C-101B-9397-08002B2CF9AE}" pid="4" name="LastSaved">
    <vt:filetime>2025-11-24T00:00:00Z</vt:filetime>
  </property>
  <property fmtid="{D5CDD505-2E9C-101B-9397-08002B2CF9AE}" pid="5" name="Producer">
    <vt:lpwstr>macOS Version 13.6.7 (Build 22G720) Quartz PDFContext</vt:lpwstr>
  </property>
  <property fmtid="{D5CDD505-2E9C-101B-9397-08002B2CF9AE}" pid="6" name="ContentTypeId">
    <vt:lpwstr>0x010100281B9396F6464141A5BD204CE130E624</vt:lpwstr>
  </property>
  <property fmtid="{D5CDD505-2E9C-101B-9397-08002B2CF9AE}" pid="7" name="MediaServiceImageTags">
    <vt:lpwstr/>
  </property>
</Properties>
</file>