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2438"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5" name="Holder 5"/>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5" name="Holder 5"/>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6" name="Holder 6"/>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4" name="Holder 4"/>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3" name="Holder 3"/>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458321" y="374086"/>
            <a:ext cx="344002" cy="228180"/>
          </a:xfrm>
          <a:prstGeom prst="rect">
            <a:avLst/>
          </a:prstGeom>
        </p:spPr>
      </p:pic>
      <p:pic>
        <p:nvPicPr>
          <p:cNvPr id="17" name="bg object 17"/>
          <p:cNvPicPr/>
          <p:nvPr/>
        </p:nvPicPr>
        <p:blipFill>
          <a:blip r:embed="rId8" cstate="print"/>
          <a:stretch>
            <a:fillRect/>
          </a:stretch>
        </p:blipFill>
        <p:spPr>
          <a:xfrm>
            <a:off x="824149" y="430069"/>
            <a:ext cx="302498" cy="177431"/>
          </a:xfrm>
          <a:prstGeom prst="rect">
            <a:avLst/>
          </a:prstGeom>
        </p:spPr>
      </p:pic>
      <p:pic>
        <p:nvPicPr>
          <p:cNvPr id="18" name="bg object 18"/>
          <p:cNvPicPr/>
          <p:nvPr/>
        </p:nvPicPr>
        <p:blipFill>
          <a:blip r:embed="rId9" cstate="print"/>
          <a:stretch>
            <a:fillRect/>
          </a:stretch>
        </p:blipFill>
        <p:spPr>
          <a:xfrm>
            <a:off x="1152490" y="360004"/>
            <a:ext cx="159439" cy="246189"/>
          </a:xfrm>
          <a:prstGeom prst="rect">
            <a:avLst/>
          </a:prstGeom>
        </p:spPr>
      </p:pic>
      <p:sp>
        <p:nvSpPr>
          <p:cNvPr id="19" name="bg object 19"/>
          <p:cNvSpPr/>
          <p:nvPr/>
        </p:nvSpPr>
        <p:spPr>
          <a:xfrm>
            <a:off x="359999" y="614955"/>
            <a:ext cx="1058545" cy="69215"/>
          </a:xfrm>
          <a:custGeom>
            <a:avLst/>
            <a:gdLst/>
            <a:ahLst/>
            <a:cxnLst/>
            <a:rect l="l" t="t" r="r" b="b"/>
            <a:pathLst>
              <a:path w="1058545" h="69215">
                <a:moveTo>
                  <a:pt x="1058354" y="0"/>
                </a:moveTo>
                <a:lnTo>
                  <a:pt x="1044452" y="4059"/>
                </a:lnTo>
                <a:lnTo>
                  <a:pt x="1001215" y="12933"/>
                </a:lnTo>
                <a:lnTo>
                  <a:pt x="926343" y="21661"/>
                </a:lnTo>
                <a:lnTo>
                  <a:pt x="817537" y="25285"/>
                </a:lnTo>
                <a:lnTo>
                  <a:pt x="766597" y="24491"/>
                </a:lnTo>
                <a:lnTo>
                  <a:pt x="717538" y="22758"/>
                </a:lnTo>
                <a:lnTo>
                  <a:pt x="669873" y="20358"/>
                </a:lnTo>
                <a:lnTo>
                  <a:pt x="530377" y="11859"/>
                </a:lnTo>
                <a:lnTo>
                  <a:pt x="483426" y="9496"/>
                </a:lnTo>
                <a:lnTo>
                  <a:pt x="435437" y="7817"/>
                </a:lnTo>
                <a:lnTo>
                  <a:pt x="385926" y="7095"/>
                </a:lnTo>
                <a:lnTo>
                  <a:pt x="334406" y="7599"/>
                </a:lnTo>
                <a:lnTo>
                  <a:pt x="280390" y="9601"/>
                </a:lnTo>
                <a:lnTo>
                  <a:pt x="164050" y="21250"/>
                </a:lnTo>
                <a:lnTo>
                  <a:pt x="75725" y="38323"/>
                </a:lnTo>
                <a:lnTo>
                  <a:pt x="19634" y="53751"/>
                </a:lnTo>
                <a:lnTo>
                  <a:pt x="0" y="60464"/>
                </a:lnTo>
                <a:lnTo>
                  <a:pt x="190" y="69049"/>
                </a:lnTo>
                <a:lnTo>
                  <a:pt x="20803" y="64693"/>
                </a:lnTo>
                <a:lnTo>
                  <a:pt x="75118" y="55210"/>
                </a:lnTo>
                <a:lnTo>
                  <a:pt x="151854" y="45979"/>
                </a:lnTo>
                <a:lnTo>
                  <a:pt x="239725" y="42379"/>
                </a:lnTo>
                <a:lnTo>
                  <a:pt x="277694" y="43270"/>
                </a:lnTo>
                <a:lnTo>
                  <a:pt x="319784" y="45017"/>
                </a:lnTo>
                <a:lnTo>
                  <a:pt x="365429" y="47409"/>
                </a:lnTo>
                <a:lnTo>
                  <a:pt x="518039" y="56321"/>
                </a:lnTo>
                <a:lnTo>
                  <a:pt x="572249" y="59162"/>
                </a:lnTo>
                <a:lnTo>
                  <a:pt x="627187" y="61585"/>
                </a:lnTo>
                <a:lnTo>
                  <a:pt x="682288" y="63375"/>
                </a:lnTo>
                <a:lnTo>
                  <a:pt x="736985" y="64321"/>
                </a:lnTo>
                <a:lnTo>
                  <a:pt x="790714" y="64211"/>
                </a:lnTo>
                <a:lnTo>
                  <a:pt x="902601" y="54270"/>
                </a:lnTo>
                <a:lnTo>
                  <a:pt x="986826" y="34604"/>
                </a:lnTo>
                <a:lnTo>
                  <a:pt x="1039911" y="15362"/>
                </a:lnTo>
                <a:lnTo>
                  <a:pt x="1058379" y="6692"/>
                </a:lnTo>
                <a:lnTo>
                  <a:pt x="1058354" y="0"/>
                </a:lnTo>
                <a:close/>
              </a:path>
            </a:pathLst>
          </a:custGeom>
          <a:solidFill>
            <a:srgbClr val="00B09B"/>
          </a:solidFill>
        </p:spPr>
        <p:txBody>
          <a:bodyPr wrap="square" lIns="0" tIns="0" rIns="0" bIns="0" rtlCol="0"/>
          <a:lstStyle/>
          <a:p>
            <a:endParaRPr/>
          </a:p>
        </p:txBody>
      </p:sp>
      <p:sp>
        <p:nvSpPr>
          <p:cNvPr id="20" name="bg object 20"/>
          <p:cNvSpPr/>
          <p:nvPr/>
        </p:nvSpPr>
        <p:spPr>
          <a:xfrm>
            <a:off x="3779999" y="5668256"/>
            <a:ext cx="0" cy="2331085"/>
          </a:xfrm>
          <a:custGeom>
            <a:avLst/>
            <a:gdLst/>
            <a:ahLst/>
            <a:cxnLst/>
            <a:rect l="l" t="t" r="r" b="b"/>
            <a:pathLst>
              <a:path h="2331084">
                <a:moveTo>
                  <a:pt x="0" y="0"/>
                </a:moveTo>
                <a:lnTo>
                  <a:pt x="0" y="2330843"/>
                </a:lnTo>
              </a:path>
            </a:pathLst>
          </a:custGeom>
          <a:ln w="12700">
            <a:solidFill>
              <a:srgbClr val="35BCAC"/>
            </a:solidFill>
            <a:prstDash val="dot"/>
          </a:ln>
        </p:spPr>
        <p:txBody>
          <a:bodyPr wrap="square" lIns="0" tIns="0" rIns="0" bIns="0" rtlCol="0"/>
          <a:lstStyle/>
          <a:p>
            <a:endParaRPr/>
          </a:p>
        </p:txBody>
      </p:sp>
      <p:sp>
        <p:nvSpPr>
          <p:cNvPr id="21" name="bg object 21"/>
          <p:cNvSpPr/>
          <p:nvPr/>
        </p:nvSpPr>
        <p:spPr>
          <a:xfrm>
            <a:off x="3773639" y="5636437"/>
            <a:ext cx="12700" cy="2381885"/>
          </a:xfrm>
          <a:custGeom>
            <a:avLst/>
            <a:gdLst/>
            <a:ahLst/>
            <a:cxnLst/>
            <a:rect l="l" t="t" r="r" b="b"/>
            <a:pathLst>
              <a:path w="12700" h="2381884">
                <a:moveTo>
                  <a:pt x="12700" y="2375395"/>
                </a:moveTo>
                <a:lnTo>
                  <a:pt x="10845" y="2370912"/>
                </a:lnTo>
                <a:lnTo>
                  <a:pt x="6350" y="2369045"/>
                </a:lnTo>
                <a:lnTo>
                  <a:pt x="1866" y="2370912"/>
                </a:lnTo>
                <a:lnTo>
                  <a:pt x="0" y="2375395"/>
                </a:lnTo>
                <a:lnTo>
                  <a:pt x="1866" y="2379891"/>
                </a:lnTo>
                <a:lnTo>
                  <a:pt x="6350" y="2381745"/>
                </a:lnTo>
                <a:lnTo>
                  <a:pt x="10845" y="2379891"/>
                </a:lnTo>
                <a:lnTo>
                  <a:pt x="12700" y="2375395"/>
                </a:lnTo>
                <a:close/>
              </a:path>
              <a:path w="12700" h="2381884">
                <a:moveTo>
                  <a:pt x="12700" y="6350"/>
                </a:moveTo>
                <a:lnTo>
                  <a:pt x="10845" y="1866"/>
                </a:lnTo>
                <a:lnTo>
                  <a:pt x="6350" y="0"/>
                </a:lnTo>
                <a:lnTo>
                  <a:pt x="1866" y="1866"/>
                </a:lnTo>
                <a:lnTo>
                  <a:pt x="0" y="6350"/>
                </a:lnTo>
                <a:lnTo>
                  <a:pt x="1866" y="10845"/>
                </a:lnTo>
                <a:lnTo>
                  <a:pt x="6350" y="12700"/>
                </a:lnTo>
                <a:lnTo>
                  <a:pt x="10845" y="10845"/>
                </a:lnTo>
                <a:lnTo>
                  <a:pt x="12700" y="6350"/>
                </a:lnTo>
                <a:close/>
              </a:path>
            </a:pathLst>
          </a:custGeom>
          <a:solidFill>
            <a:srgbClr val="35BCAC"/>
          </a:solidFill>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47300" y="10248131"/>
            <a:ext cx="4083050" cy="113029"/>
          </a:xfrm>
          <a:prstGeom prst="rect">
            <a:avLst/>
          </a:prstGeom>
        </p:spPr>
        <p:txBody>
          <a:bodyPr wrap="square" lIns="0" tIns="0" rIns="0" bIns="0">
            <a:spAutoFit/>
          </a:bodyPr>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5" name="Holder 5"/>
          <p:cNvSpPr>
            <a:spLocks noGrp="1"/>
          </p:cNvSpPr>
          <p:nvPr>
            <p:ph type="dt" sz="half" idx="6"/>
          </p:nvPr>
        </p:nvSpPr>
        <p:spPr>
          <a:xfrm>
            <a:off x="565400" y="8827898"/>
            <a:ext cx="6377940" cy="461645"/>
          </a:xfrm>
          <a:prstGeom prst="rect">
            <a:avLst/>
          </a:prstGeom>
        </p:spPr>
        <p:txBody>
          <a:bodyPr wrap="square" lIns="0" tIns="0" rIns="0" bIns="0">
            <a:spAutoFit/>
          </a:bodyPr>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93230" y="544303"/>
            <a:ext cx="919480" cy="177800"/>
          </a:xfrm>
          <a:prstGeom prst="rect">
            <a:avLst/>
          </a:prstGeom>
        </p:spPr>
        <p:txBody>
          <a:bodyPr vert="horz" wrap="square" lIns="0" tIns="12700" rIns="0" bIns="0" rtlCol="0">
            <a:spAutoFit/>
          </a:bodyPr>
          <a:lstStyle/>
          <a:p>
            <a:pPr marL="12700">
              <a:lnSpc>
                <a:spcPct val="100000"/>
              </a:lnSpc>
              <a:spcBef>
                <a:spcPts val="100"/>
              </a:spcBef>
            </a:pPr>
            <a:r>
              <a:rPr sz="1000" b="1" spc="-10" dirty="0">
                <a:solidFill>
                  <a:srgbClr val="00B09B"/>
                </a:solidFill>
                <a:latin typeface="Asap SemiBold"/>
                <a:cs typeface="Asap SemiBold"/>
              </a:rPr>
              <a:t>RESULTATER</a:t>
            </a:r>
            <a:r>
              <a:rPr sz="1000" b="1" spc="-20" dirty="0">
                <a:solidFill>
                  <a:srgbClr val="00B09B"/>
                </a:solidFill>
                <a:latin typeface="Asap SemiBold"/>
                <a:cs typeface="Asap SemiBold"/>
              </a:rPr>
              <a:t> STORY</a:t>
            </a:r>
            <a:endParaRPr sz="1000">
              <a:latin typeface="Asap SemiBold"/>
              <a:cs typeface="Asap SemiBold"/>
            </a:endParaRPr>
          </a:p>
        </p:txBody>
      </p:sp>
      <p:sp>
        <p:nvSpPr>
          <p:cNvPr id="9" name="object 9"/>
          <p:cNvSpPr txBox="1"/>
          <p:nvPr/>
        </p:nvSpPr>
        <p:spPr>
          <a:xfrm>
            <a:off x="4013599" y="5011712"/>
            <a:ext cx="1484630" cy="197490"/>
          </a:xfrm>
          <a:prstGeom prst="rect">
            <a:avLst/>
          </a:prstGeom>
        </p:spPr>
        <p:txBody>
          <a:bodyPr vert="horz" wrap="square" lIns="0" tIns="12700" rIns="0" bIns="0" rtlCol="0">
            <a:spAutoFit/>
          </a:bodyPr>
          <a:lstStyle/>
          <a:p>
            <a:pPr marL="12700">
              <a:lnSpc>
                <a:spcPct val="100000"/>
              </a:lnSpc>
              <a:spcBef>
                <a:spcPts val="100"/>
              </a:spcBef>
            </a:pPr>
            <a:r>
              <a:rPr lang="da" sz="1200" b="1" dirty="0">
                <a:solidFill>
                  <a:srgbClr val="00B09B"/>
                </a:solidFill>
                <a:latin typeface="Asap SemiBold"/>
                <a:cs typeface="Asap SemiBold"/>
              </a:rPr>
              <a:t>LØSNINGEN</a:t>
            </a:r>
            <a:endParaRPr sz="1200" dirty="0">
              <a:latin typeface="Asap SemiBold"/>
              <a:cs typeface="Asap SemiBold"/>
            </a:endParaRPr>
          </a:p>
        </p:txBody>
      </p:sp>
      <p:sp>
        <p:nvSpPr>
          <p:cNvPr id="10" name="object 10"/>
          <p:cNvSpPr txBox="1"/>
          <p:nvPr/>
        </p:nvSpPr>
        <p:spPr>
          <a:xfrm>
            <a:off x="4013598" y="5417809"/>
            <a:ext cx="3346051" cy="2401298"/>
          </a:xfrm>
          <a:prstGeom prst="rect">
            <a:avLst/>
          </a:prstGeom>
        </p:spPr>
        <p:txBody>
          <a:bodyPr vert="horz" wrap="square" lIns="0" tIns="12700" rIns="0" bIns="0" rtlCol="0">
            <a:spAutoFit/>
          </a:bodyPr>
          <a:lstStyle/>
          <a:p>
            <a:pPr>
              <a:lnSpc>
                <a:spcPts val="1050"/>
              </a:lnSpc>
            </a:pPr>
            <a:r>
              <a:rPr lang="da" sz="900" dirty="0">
                <a:solidFill>
                  <a:srgbClr val="545557"/>
                </a:solidFill>
                <a:latin typeface="Asap regular" pitchFamily="2" charset="0"/>
              </a:rPr>
              <a:t>“Som en virksomhed, der bruger en betydelig mængde handsker, var muligheden for at omdirigere dem fra enten lossepladsen eller energi fra affald og genanvende til plastprodukter et let valg og i overensstemmelse med vores ISO 14001-tiltag,” siger Steven McCarthy, Health, Safety and Environment Advisor hos Cellmark. </a:t>
            </a:r>
          </a:p>
          <a:p>
            <a:pPr>
              <a:lnSpc>
                <a:spcPts val="1050"/>
              </a:lnSpc>
            </a:pPr>
            <a:endParaRPr lang="da" sz="900" dirty="0">
              <a:solidFill>
                <a:srgbClr val="545557"/>
              </a:solidFill>
              <a:latin typeface="Asap regular" pitchFamily="2" charset="0"/>
            </a:endParaRPr>
          </a:p>
          <a:p>
            <a:pPr>
              <a:lnSpc>
                <a:spcPts val="1050"/>
              </a:lnSpc>
            </a:pPr>
            <a:r>
              <a:rPr lang="da" sz="900" dirty="0">
                <a:solidFill>
                  <a:srgbClr val="545557"/>
                </a:solidFill>
                <a:latin typeface="Asap regular" pitchFamily="2" charset="0"/>
              </a:rPr>
              <a:t>“Sidst i 2018 introducerede vi RightCycle-programmet på vores anlæg. Da vi er ISO 14001-certificeret, har vi heldigvis i længere tid sorteret vores affald ved kilden til de mest egnede affaldsstrømme for at hjælpe med at nå vores miljømål og samtidig overholde affaldsregulativer. Indsamling af handsker i en separat affaldsstrøm gjorde det nemt at introducere programmet.”</a:t>
            </a:r>
          </a:p>
          <a:p>
            <a:pPr>
              <a:lnSpc>
                <a:spcPts val="1050"/>
              </a:lnSpc>
            </a:pPr>
            <a:endParaRPr lang="da" sz="900" dirty="0">
              <a:solidFill>
                <a:srgbClr val="545557"/>
              </a:solidFill>
              <a:latin typeface="Asap regular" pitchFamily="2" charset="0"/>
            </a:endParaRPr>
          </a:p>
          <a:p>
            <a:pPr>
              <a:lnSpc>
                <a:spcPts val="1050"/>
              </a:lnSpc>
            </a:pPr>
            <a:r>
              <a:rPr lang="da" sz="900" dirty="0">
                <a:solidFill>
                  <a:srgbClr val="545557"/>
                </a:solidFill>
                <a:latin typeface="Asap regular" pitchFamily="2" charset="0"/>
              </a:rPr>
              <a:t>Afhængig af stedet blev det affald, der blev genereret, sendt på lossepladsen eller til forbrænding for at skabe energi fra affaldsproduktion.</a:t>
            </a:r>
          </a:p>
        </p:txBody>
      </p:sp>
      <p:sp>
        <p:nvSpPr>
          <p:cNvPr id="13" name="object 13"/>
          <p:cNvSpPr/>
          <p:nvPr/>
        </p:nvSpPr>
        <p:spPr>
          <a:xfrm>
            <a:off x="4026299" y="5326774"/>
            <a:ext cx="419734" cy="0"/>
          </a:xfrm>
          <a:custGeom>
            <a:avLst/>
            <a:gdLst/>
            <a:ahLst/>
            <a:cxnLst/>
            <a:rect l="l" t="t" r="r" b="b"/>
            <a:pathLst>
              <a:path w="419735">
                <a:moveTo>
                  <a:pt x="0" y="0"/>
                </a:moveTo>
                <a:lnTo>
                  <a:pt x="419696" y="0"/>
                </a:lnTo>
              </a:path>
            </a:pathLst>
          </a:custGeom>
          <a:ln w="25400">
            <a:solidFill>
              <a:srgbClr val="00B09B"/>
            </a:solidFill>
          </a:ln>
        </p:spPr>
        <p:txBody>
          <a:bodyPr wrap="square" lIns="0" tIns="0" rIns="0" bIns="0" rtlCol="0"/>
          <a:lstStyle/>
          <a:p>
            <a:endParaRPr/>
          </a:p>
        </p:txBody>
      </p:sp>
      <p:sp>
        <p:nvSpPr>
          <p:cNvPr id="15" name="object 15"/>
          <p:cNvSpPr txBox="1"/>
          <p:nvPr/>
        </p:nvSpPr>
        <p:spPr>
          <a:xfrm>
            <a:off x="347300" y="5011712"/>
            <a:ext cx="1297350" cy="197490"/>
          </a:xfrm>
          <a:prstGeom prst="rect">
            <a:avLst/>
          </a:prstGeom>
        </p:spPr>
        <p:txBody>
          <a:bodyPr vert="horz" wrap="square" lIns="0" tIns="12700" rIns="0" bIns="0" rtlCol="0">
            <a:spAutoFit/>
          </a:bodyPr>
          <a:lstStyle/>
          <a:p>
            <a:pPr marL="12700">
              <a:lnSpc>
                <a:spcPct val="100000"/>
              </a:lnSpc>
              <a:spcBef>
                <a:spcPts val="100"/>
              </a:spcBef>
            </a:pPr>
            <a:r>
              <a:rPr lang="da" sz="1200" b="1" spc="-10" dirty="0">
                <a:solidFill>
                  <a:srgbClr val="00B09B"/>
                </a:solidFill>
                <a:latin typeface="Asap SemiBold"/>
                <a:cs typeface="Asap SemiBold"/>
              </a:rPr>
              <a:t>UDFORDRINGEN</a:t>
            </a:r>
            <a:endParaRPr sz="1200" dirty="0">
              <a:latin typeface="Asap SemiBold"/>
              <a:cs typeface="Asap SemiBold"/>
            </a:endParaRPr>
          </a:p>
        </p:txBody>
      </p:sp>
      <p:sp>
        <p:nvSpPr>
          <p:cNvPr id="16" name="object 16"/>
          <p:cNvSpPr txBox="1"/>
          <p:nvPr/>
        </p:nvSpPr>
        <p:spPr>
          <a:xfrm>
            <a:off x="347300" y="5417809"/>
            <a:ext cx="3199130" cy="2965555"/>
          </a:xfrm>
          <a:prstGeom prst="rect">
            <a:avLst/>
          </a:prstGeom>
        </p:spPr>
        <p:txBody>
          <a:bodyPr vert="horz" wrap="square" lIns="0" tIns="12700" rIns="0" bIns="0" rtlCol="0">
            <a:spAutoFit/>
          </a:bodyPr>
          <a:lstStyle/>
          <a:p>
            <a:pPr>
              <a:lnSpc>
                <a:spcPts val="1050"/>
              </a:lnSpc>
            </a:pPr>
            <a:r>
              <a:rPr lang="da" sz="900" dirty="0">
                <a:solidFill>
                  <a:srgbClr val="545557"/>
                </a:solidFill>
                <a:latin typeface="Asap Bold" pitchFamily="2" charset="0"/>
              </a:rPr>
              <a:t>Cellmark</a:t>
            </a:r>
            <a:r>
              <a:rPr lang="da" sz="900" dirty="0">
                <a:solidFill>
                  <a:srgbClr val="545557"/>
                </a:solidFill>
                <a:latin typeface="Asap regular" pitchFamily="2" charset="0"/>
              </a:rPr>
              <a:t> var verdens første kommercielle </a:t>
            </a:r>
            <a:r>
              <a:rPr lang="da" sz="900" dirty="0">
                <a:solidFill>
                  <a:srgbClr val="545557"/>
                </a:solidFill>
                <a:latin typeface="Asap Bold" pitchFamily="2" charset="0"/>
              </a:rPr>
              <a:t>DNA-testlaboratorium </a:t>
            </a:r>
            <a:r>
              <a:rPr lang="da" sz="900" dirty="0">
                <a:solidFill>
                  <a:srgbClr val="545557"/>
                </a:solidFill>
                <a:latin typeface="Asap regular" pitchFamily="2" charset="0"/>
              </a:rPr>
              <a:t>og er idag en af Europas mest betroede, fremsynede DNA-analysevirksomheder.</a:t>
            </a:r>
          </a:p>
          <a:p>
            <a:pPr>
              <a:lnSpc>
                <a:spcPts val="1050"/>
              </a:lnSpc>
            </a:pPr>
            <a:endParaRPr lang="da" sz="900" dirty="0">
              <a:solidFill>
                <a:srgbClr val="545557"/>
              </a:solidFill>
              <a:latin typeface="Asap regular" pitchFamily="2" charset="0"/>
            </a:endParaRPr>
          </a:p>
          <a:p>
            <a:pPr>
              <a:lnSpc>
                <a:spcPts val="1050"/>
              </a:lnSpc>
            </a:pPr>
            <a:r>
              <a:rPr lang="da" sz="900" dirty="0">
                <a:solidFill>
                  <a:srgbClr val="545557"/>
                </a:solidFill>
                <a:latin typeface="Asap regular" pitchFamily="2" charset="0"/>
              </a:rPr>
              <a:t>Virksomheden har forpligtet sig til at opnå en række mål for bæredygtighed:</a:t>
            </a:r>
          </a:p>
          <a:p>
            <a:pPr>
              <a:lnSpc>
                <a:spcPts val="1050"/>
              </a:lnSpc>
            </a:pPr>
            <a:endParaRPr lang="da" sz="900" dirty="0">
              <a:solidFill>
                <a:srgbClr val="545557"/>
              </a:solidFill>
              <a:latin typeface="Asap regular" pitchFamily="2" charset="0"/>
            </a:endParaRPr>
          </a:p>
          <a:p>
            <a:pPr marL="171450" indent="-171450">
              <a:lnSpc>
                <a:spcPts val="1050"/>
              </a:lnSpc>
              <a:buClr>
                <a:srgbClr val="00B09B"/>
              </a:buClr>
              <a:buFont typeface="Wingdings" panose="05000000000000000000" pitchFamily="2" charset="2"/>
              <a:buChar char="ü"/>
            </a:pPr>
            <a:r>
              <a:rPr lang="da" sz="900" dirty="0">
                <a:solidFill>
                  <a:srgbClr val="545557"/>
                </a:solidFill>
                <a:latin typeface="Asap Bold" pitchFamily="2" charset="0"/>
              </a:rPr>
              <a:t>At reducere </a:t>
            </a:r>
            <a:r>
              <a:rPr lang="da" sz="900" dirty="0">
                <a:solidFill>
                  <a:srgbClr val="545557"/>
                </a:solidFill>
                <a:latin typeface="Asap regular" pitchFamily="2" charset="0"/>
              </a:rPr>
              <a:t>affald ved at samarbejde med leverandører om at minimere emballage og samle ordrer, hvor det er muligt</a:t>
            </a:r>
          </a:p>
          <a:p>
            <a:pPr marL="171450" indent="-171450">
              <a:lnSpc>
                <a:spcPts val="1050"/>
              </a:lnSpc>
              <a:buClr>
                <a:srgbClr val="00B09B"/>
              </a:buClr>
              <a:buFont typeface="Wingdings" panose="05000000000000000000" pitchFamily="2" charset="2"/>
              <a:buChar char="ü"/>
            </a:pPr>
            <a:r>
              <a:rPr lang="da" sz="900" dirty="0">
                <a:solidFill>
                  <a:srgbClr val="545557"/>
                </a:solidFill>
                <a:latin typeface="Asap regular" pitchFamily="2" charset="0"/>
              </a:rPr>
              <a:t>At opnå høje niveauer af </a:t>
            </a:r>
            <a:r>
              <a:rPr lang="da" sz="900" dirty="0">
                <a:solidFill>
                  <a:srgbClr val="545557"/>
                </a:solidFill>
                <a:latin typeface="Asap Bold" pitchFamily="2" charset="0"/>
              </a:rPr>
              <a:t>genanvendelse </a:t>
            </a:r>
            <a:r>
              <a:rPr lang="da" sz="900" dirty="0">
                <a:solidFill>
                  <a:srgbClr val="545557"/>
                </a:solidFill>
                <a:latin typeface="Asap regular" pitchFamily="2" charset="0"/>
              </a:rPr>
              <a:t>under hensyn til de lovkrav, der er vedrørende det affald, virksomheden genererer</a:t>
            </a:r>
          </a:p>
          <a:p>
            <a:pPr marL="171450" indent="-171450">
              <a:lnSpc>
                <a:spcPts val="1050"/>
              </a:lnSpc>
              <a:buClr>
                <a:srgbClr val="00B09B"/>
              </a:buClr>
              <a:buFont typeface="Wingdings" panose="05000000000000000000" pitchFamily="2" charset="2"/>
              <a:buChar char="ü"/>
            </a:pPr>
            <a:r>
              <a:rPr lang="da" sz="900" dirty="0">
                <a:solidFill>
                  <a:srgbClr val="545557"/>
                </a:solidFill>
                <a:latin typeface="Asap Bold" pitchFamily="2" charset="0"/>
              </a:rPr>
              <a:t>At reducere energiforbruget </a:t>
            </a:r>
            <a:r>
              <a:rPr lang="da" sz="900" dirty="0">
                <a:solidFill>
                  <a:srgbClr val="545557"/>
                </a:solidFill>
                <a:latin typeface="Asap regular" pitchFamily="2" charset="0"/>
              </a:rPr>
              <a:t>ved at anvende nye teknologier og nyt udstyr</a:t>
            </a:r>
          </a:p>
          <a:p>
            <a:pPr marL="171450" indent="-171450">
              <a:lnSpc>
                <a:spcPts val="1050"/>
              </a:lnSpc>
              <a:buClr>
                <a:srgbClr val="00B09B"/>
              </a:buClr>
              <a:buFont typeface="Wingdings" panose="05000000000000000000" pitchFamily="2" charset="2"/>
              <a:buChar char="ü"/>
            </a:pPr>
            <a:r>
              <a:rPr lang="da" sz="900" dirty="0">
                <a:solidFill>
                  <a:srgbClr val="545557"/>
                </a:solidFill>
                <a:latin typeface="Asap Bold" pitchFamily="2" charset="0"/>
              </a:rPr>
              <a:t>100 % </a:t>
            </a:r>
            <a:r>
              <a:rPr lang="da" sz="900" dirty="0">
                <a:solidFill>
                  <a:srgbClr val="545557"/>
                </a:solidFill>
                <a:latin typeface="Asap regular" pitchFamily="2" charset="0"/>
              </a:rPr>
              <a:t>grøn energi</a:t>
            </a:r>
          </a:p>
          <a:p>
            <a:pPr marL="171450" indent="-171450">
              <a:lnSpc>
                <a:spcPts val="1050"/>
              </a:lnSpc>
              <a:buClr>
                <a:srgbClr val="00B09B"/>
              </a:buClr>
              <a:buFont typeface="Wingdings" panose="05000000000000000000" pitchFamily="2" charset="2"/>
              <a:buChar char="ü"/>
            </a:pPr>
            <a:r>
              <a:rPr lang="da" sz="900" dirty="0">
                <a:solidFill>
                  <a:srgbClr val="545557"/>
                </a:solidFill>
                <a:latin typeface="Asap regular" pitchFamily="2" charset="0"/>
              </a:rPr>
              <a:t>At udskifte rengøringsmidler med </a:t>
            </a:r>
            <a:r>
              <a:rPr lang="da" sz="900" dirty="0">
                <a:solidFill>
                  <a:srgbClr val="545557"/>
                </a:solidFill>
                <a:latin typeface="Asap Bold" pitchFamily="2" charset="0"/>
              </a:rPr>
              <a:t>miljøvenlige, grønne alternativer</a:t>
            </a:r>
          </a:p>
          <a:p>
            <a:pPr marL="171450" indent="-171450">
              <a:lnSpc>
                <a:spcPts val="1050"/>
              </a:lnSpc>
              <a:buClr>
                <a:srgbClr val="00B09B"/>
              </a:buClr>
              <a:buFont typeface="Wingdings" panose="05000000000000000000" pitchFamily="2" charset="2"/>
              <a:buChar char="ü"/>
            </a:pPr>
            <a:endParaRPr lang="da" sz="900" dirty="0">
              <a:solidFill>
                <a:srgbClr val="545557"/>
              </a:solidFill>
              <a:latin typeface="Asap Bold" pitchFamily="2" charset="0"/>
            </a:endParaRPr>
          </a:p>
          <a:p>
            <a:pPr>
              <a:lnSpc>
                <a:spcPts val="1050"/>
              </a:lnSpc>
            </a:pPr>
            <a:endParaRPr lang="da" sz="900" dirty="0">
              <a:solidFill>
                <a:srgbClr val="545557"/>
              </a:solidFill>
              <a:latin typeface="Asap regular" pitchFamily="2" charset="0"/>
            </a:endParaRPr>
          </a:p>
          <a:p>
            <a:pPr>
              <a:lnSpc>
                <a:spcPts val="1050"/>
              </a:lnSpc>
            </a:pPr>
            <a:endParaRPr lang="da" sz="900" dirty="0">
              <a:solidFill>
                <a:srgbClr val="545557"/>
              </a:solidFill>
              <a:latin typeface="Asap regular" pitchFamily="2" charset="0"/>
            </a:endParaRPr>
          </a:p>
          <a:p>
            <a:pPr>
              <a:lnSpc>
                <a:spcPts val="1050"/>
              </a:lnSpc>
            </a:pPr>
            <a:endParaRPr lang="da" sz="900" dirty="0">
              <a:solidFill>
                <a:srgbClr val="545557"/>
              </a:solidFill>
              <a:latin typeface="Asap regular" pitchFamily="2" charset="0"/>
            </a:endParaRPr>
          </a:p>
        </p:txBody>
      </p:sp>
      <p:sp>
        <p:nvSpPr>
          <p:cNvPr id="18" name="object 18"/>
          <p:cNvSpPr/>
          <p:nvPr/>
        </p:nvSpPr>
        <p:spPr>
          <a:xfrm>
            <a:off x="360000" y="5321613"/>
            <a:ext cx="319405" cy="0"/>
          </a:xfrm>
          <a:custGeom>
            <a:avLst/>
            <a:gdLst/>
            <a:ahLst/>
            <a:cxnLst/>
            <a:rect l="l" t="t" r="r" b="b"/>
            <a:pathLst>
              <a:path w="319405">
                <a:moveTo>
                  <a:pt x="0" y="0"/>
                </a:moveTo>
                <a:lnTo>
                  <a:pt x="319341" y="0"/>
                </a:lnTo>
              </a:path>
            </a:pathLst>
          </a:custGeom>
          <a:ln w="25400">
            <a:solidFill>
              <a:srgbClr val="00B09B"/>
            </a:solidFill>
          </a:ln>
        </p:spPr>
        <p:txBody>
          <a:bodyPr wrap="square" lIns="0" tIns="0" rIns="0" bIns="0" rtlCol="0"/>
          <a:lstStyle/>
          <a:p>
            <a:endParaRPr/>
          </a:p>
        </p:txBody>
      </p:sp>
      <p:sp>
        <p:nvSpPr>
          <p:cNvPr id="19" name="object 19"/>
          <p:cNvSpPr/>
          <p:nvPr/>
        </p:nvSpPr>
        <p:spPr>
          <a:xfrm>
            <a:off x="347301" y="7940420"/>
            <a:ext cx="6707550" cy="1933994"/>
          </a:xfrm>
          <a:custGeom>
            <a:avLst/>
            <a:gdLst/>
            <a:ahLst/>
            <a:cxnLst/>
            <a:rect l="l" t="t" r="r" b="b"/>
            <a:pathLst>
              <a:path w="6840220" h="1563370">
                <a:moveTo>
                  <a:pt x="6840004" y="0"/>
                </a:moveTo>
                <a:lnTo>
                  <a:pt x="0" y="0"/>
                </a:lnTo>
                <a:lnTo>
                  <a:pt x="0" y="1562747"/>
                </a:lnTo>
                <a:lnTo>
                  <a:pt x="6840004" y="1562747"/>
                </a:lnTo>
                <a:lnTo>
                  <a:pt x="6840004" y="0"/>
                </a:lnTo>
                <a:close/>
              </a:path>
            </a:pathLst>
          </a:custGeom>
          <a:solidFill>
            <a:srgbClr val="DBEFEB"/>
          </a:solidFill>
        </p:spPr>
        <p:txBody>
          <a:bodyPr wrap="square" lIns="0" tIns="0" rIns="0" bIns="0" rtlCol="0"/>
          <a:lstStyle/>
          <a:p>
            <a:endParaRPr/>
          </a:p>
        </p:txBody>
      </p:sp>
      <p:sp>
        <p:nvSpPr>
          <p:cNvPr id="20" name="object 20"/>
          <p:cNvSpPr txBox="1"/>
          <p:nvPr/>
        </p:nvSpPr>
        <p:spPr>
          <a:xfrm>
            <a:off x="359994" y="7861300"/>
            <a:ext cx="6840220" cy="1563370"/>
          </a:xfrm>
          <a:prstGeom prst="rect">
            <a:avLst/>
          </a:prstGeom>
        </p:spPr>
        <p:txBody>
          <a:bodyPr vert="horz" wrap="square" lIns="0" tIns="114935" rIns="0" bIns="0" rtlCol="0">
            <a:spAutoFit/>
          </a:bodyPr>
          <a:lstStyle/>
          <a:p>
            <a:pPr marL="217804">
              <a:lnSpc>
                <a:spcPct val="100000"/>
              </a:lnSpc>
              <a:spcBef>
                <a:spcPts val="905"/>
              </a:spcBef>
            </a:pPr>
            <a:r>
              <a:rPr lang="da" sz="1200" b="1" spc="-10" dirty="0">
                <a:solidFill>
                  <a:srgbClr val="00B09B"/>
                </a:solidFill>
                <a:latin typeface="Asap SemiBold"/>
                <a:cs typeface="Asap SemiBold"/>
              </a:rPr>
              <a:t>RESULTATER</a:t>
            </a:r>
            <a:endParaRPr lang="da" sz="1200" dirty="0">
              <a:latin typeface="Asap SemiBold"/>
              <a:cs typeface="Asap SemiBold"/>
            </a:endParaRPr>
          </a:p>
        </p:txBody>
      </p:sp>
      <p:sp>
        <p:nvSpPr>
          <p:cNvPr id="21" name="object 21"/>
          <p:cNvSpPr/>
          <p:nvPr/>
        </p:nvSpPr>
        <p:spPr>
          <a:xfrm>
            <a:off x="578100" y="8277542"/>
            <a:ext cx="319405" cy="0"/>
          </a:xfrm>
          <a:custGeom>
            <a:avLst/>
            <a:gdLst/>
            <a:ahLst/>
            <a:cxnLst/>
            <a:rect l="l" t="t" r="r" b="b"/>
            <a:pathLst>
              <a:path w="319405">
                <a:moveTo>
                  <a:pt x="0" y="0"/>
                </a:moveTo>
                <a:lnTo>
                  <a:pt x="319341" y="0"/>
                </a:lnTo>
              </a:path>
            </a:pathLst>
          </a:custGeom>
          <a:ln w="25400">
            <a:solidFill>
              <a:srgbClr val="00B09B"/>
            </a:solidFill>
          </a:ln>
        </p:spPr>
        <p:txBody>
          <a:bodyPr wrap="square" lIns="0" tIns="0" rIns="0" bIns="0" rtlCol="0"/>
          <a:lstStyle/>
          <a:p>
            <a:endParaRPr/>
          </a:p>
        </p:txBody>
      </p:sp>
      <p:sp>
        <p:nvSpPr>
          <p:cNvPr id="23" name="object 23"/>
          <p:cNvSpPr txBox="1"/>
          <p:nvPr/>
        </p:nvSpPr>
        <p:spPr>
          <a:xfrm>
            <a:off x="395901" y="4277802"/>
            <a:ext cx="3382350" cy="474489"/>
          </a:xfrm>
          <a:prstGeom prst="rect">
            <a:avLst/>
          </a:prstGeom>
        </p:spPr>
        <p:txBody>
          <a:bodyPr vert="horz" wrap="square" lIns="0" tIns="12700" rIns="0" bIns="0" rtlCol="0">
            <a:spAutoFit/>
          </a:bodyPr>
          <a:lstStyle/>
          <a:p>
            <a:pPr marL="12700">
              <a:lnSpc>
                <a:spcPct val="100000"/>
              </a:lnSpc>
              <a:spcBef>
                <a:spcPts val="100"/>
              </a:spcBef>
            </a:pPr>
            <a:r>
              <a:rPr lang="da" sz="1900" b="1" spc="-30" dirty="0">
                <a:solidFill>
                  <a:srgbClr val="006AB6"/>
                </a:solidFill>
                <a:latin typeface="Asap SemiBold"/>
                <a:cs typeface="Asap SemiBold"/>
              </a:rPr>
              <a:t>9.464 </a:t>
            </a:r>
            <a:r>
              <a:rPr lang="da" sz="1100" b="1" spc="-10" dirty="0">
                <a:solidFill>
                  <a:srgbClr val="00B09B"/>
                </a:solidFill>
                <a:latin typeface="Asap SemiBold"/>
                <a:cs typeface="Asap SemiBold"/>
              </a:rPr>
              <a:t>kg affald omdirigeret fra lossepladsen eller forbrændingen</a:t>
            </a:r>
            <a:endParaRPr sz="1100" dirty="0">
              <a:latin typeface="Asap SemiBold"/>
              <a:cs typeface="Asap SemiBold"/>
            </a:endParaRPr>
          </a:p>
        </p:txBody>
      </p:sp>
      <p:sp>
        <p:nvSpPr>
          <p:cNvPr id="275" name="object 275"/>
          <p:cNvSpPr/>
          <p:nvPr/>
        </p:nvSpPr>
        <p:spPr>
          <a:xfrm>
            <a:off x="1234592" y="4470443"/>
            <a:ext cx="8890" cy="57150"/>
          </a:xfrm>
          <a:custGeom>
            <a:avLst/>
            <a:gdLst/>
            <a:ahLst/>
            <a:cxnLst/>
            <a:rect l="l" t="t" r="r" b="b"/>
            <a:pathLst>
              <a:path w="8889" h="57150">
                <a:moveTo>
                  <a:pt x="0" y="0"/>
                </a:moveTo>
                <a:lnTo>
                  <a:pt x="0" y="50831"/>
                </a:lnTo>
                <a:lnTo>
                  <a:pt x="8813" y="56900"/>
                </a:lnTo>
                <a:lnTo>
                  <a:pt x="8813" y="5818"/>
                </a:lnTo>
                <a:lnTo>
                  <a:pt x="0" y="0"/>
                </a:lnTo>
                <a:close/>
              </a:path>
            </a:pathLst>
          </a:custGeom>
          <a:solidFill>
            <a:srgbClr val="D2D3D4"/>
          </a:solidFill>
        </p:spPr>
        <p:txBody>
          <a:bodyPr wrap="square" lIns="0" tIns="0" rIns="0" bIns="0" rtlCol="0"/>
          <a:lstStyle/>
          <a:p>
            <a:endParaRPr/>
          </a:p>
        </p:txBody>
      </p:sp>
      <p:grpSp>
        <p:nvGrpSpPr>
          <p:cNvPr id="276" name="object 276"/>
          <p:cNvGrpSpPr/>
          <p:nvPr/>
        </p:nvGrpSpPr>
        <p:grpSpPr>
          <a:xfrm>
            <a:off x="1218228" y="3203960"/>
            <a:ext cx="1452880" cy="936625"/>
            <a:chOff x="2994634" y="4019231"/>
            <a:chExt cx="1452880" cy="936625"/>
          </a:xfrm>
        </p:grpSpPr>
        <p:sp>
          <p:nvSpPr>
            <p:cNvPr id="277" name="object 277"/>
            <p:cNvSpPr/>
            <p:nvPr/>
          </p:nvSpPr>
          <p:spPr>
            <a:xfrm>
              <a:off x="2994634" y="4504054"/>
              <a:ext cx="1450975" cy="451484"/>
            </a:xfrm>
            <a:custGeom>
              <a:avLst/>
              <a:gdLst/>
              <a:ahLst/>
              <a:cxnLst/>
              <a:rect l="l" t="t" r="r" b="b"/>
              <a:pathLst>
                <a:path w="1450975" h="451485">
                  <a:moveTo>
                    <a:pt x="1089221" y="163642"/>
                  </a:moveTo>
                  <a:lnTo>
                    <a:pt x="851400" y="163642"/>
                  </a:lnTo>
                  <a:lnTo>
                    <a:pt x="1153005" y="376879"/>
                  </a:lnTo>
                  <a:lnTo>
                    <a:pt x="1075162" y="382183"/>
                  </a:lnTo>
                  <a:lnTo>
                    <a:pt x="1075025" y="390059"/>
                  </a:lnTo>
                  <a:lnTo>
                    <a:pt x="1324959" y="451282"/>
                  </a:lnTo>
                  <a:lnTo>
                    <a:pt x="1427273" y="451282"/>
                  </a:lnTo>
                  <a:lnTo>
                    <a:pt x="1449520" y="360518"/>
                  </a:lnTo>
                  <a:lnTo>
                    <a:pt x="1390562" y="360518"/>
                  </a:lnTo>
                  <a:lnTo>
                    <a:pt x="1089221" y="163642"/>
                  </a:lnTo>
                  <a:close/>
                </a:path>
                <a:path w="1450975" h="451485">
                  <a:moveTo>
                    <a:pt x="1450486" y="356577"/>
                  </a:moveTo>
                  <a:lnTo>
                    <a:pt x="1390562" y="360518"/>
                  </a:lnTo>
                  <a:lnTo>
                    <a:pt x="1449520" y="360518"/>
                  </a:lnTo>
                  <a:lnTo>
                    <a:pt x="1450486" y="356577"/>
                  </a:lnTo>
                  <a:close/>
                </a:path>
                <a:path w="1450975" h="451485">
                  <a:moveTo>
                    <a:pt x="467421" y="113710"/>
                  </a:moveTo>
                  <a:lnTo>
                    <a:pt x="343819" y="113710"/>
                  </a:lnTo>
                  <a:lnTo>
                    <a:pt x="605045" y="310240"/>
                  </a:lnTo>
                  <a:lnTo>
                    <a:pt x="724376" y="312321"/>
                  </a:lnTo>
                  <a:lnTo>
                    <a:pt x="744949" y="301326"/>
                  </a:lnTo>
                  <a:lnTo>
                    <a:pt x="605196" y="301326"/>
                  </a:lnTo>
                  <a:lnTo>
                    <a:pt x="672832" y="259867"/>
                  </a:lnTo>
                  <a:lnTo>
                    <a:pt x="467421" y="113710"/>
                  </a:lnTo>
                  <a:close/>
                </a:path>
                <a:path w="1450975" h="451485">
                  <a:moveTo>
                    <a:pt x="851641" y="150262"/>
                  </a:moveTo>
                  <a:lnTo>
                    <a:pt x="605196" y="301326"/>
                  </a:lnTo>
                  <a:lnTo>
                    <a:pt x="744949" y="301326"/>
                  </a:lnTo>
                  <a:lnTo>
                    <a:pt x="916473" y="209655"/>
                  </a:lnTo>
                  <a:lnTo>
                    <a:pt x="851400" y="163642"/>
                  </a:lnTo>
                  <a:lnTo>
                    <a:pt x="1089221" y="163642"/>
                  </a:lnTo>
                  <a:lnTo>
                    <a:pt x="1074700" y="154156"/>
                  </a:lnTo>
                  <a:lnTo>
                    <a:pt x="851641" y="150262"/>
                  </a:lnTo>
                  <a:close/>
                </a:path>
                <a:path w="1450975" h="451485">
                  <a:moveTo>
                    <a:pt x="0" y="0"/>
                  </a:moveTo>
                  <a:lnTo>
                    <a:pt x="0" y="53005"/>
                  </a:lnTo>
                  <a:lnTo>
                    <a:pt x="173617" y="172549"/>
                  </a:lnTo>
                  <a:lnTo>
                    <a:pt x="239077" y="173683"/>
                  </a:lnTo>
                  <a:lnTo>
                    <a:pt x="292083" y="143333"/>
                  </a:lnTo>
                  <a:lnTo>
                    <a:pt x="217112" y="143333"/>
                  </a:lnTo>
                  <a:lnTo>
                    <a:pt x="0" y="0"/>
                  </a:lnTo>
                  <a:close/>
                </a:path>
                <a:path w="1450975" h="451485">
                  <a:moveTo>
                    <a:pt x="310093" y="84951"/>
                  </a:moveTo>
                  <a:lnTo>
                    <a:pt x="217112" y="143333"/>
                  </a:lnTo>
                  <a:lnTo>
                    <a:pt x="292083" y="143333"/>
                  </a:lnTo>
                  <a:lnTo>
                    <a:pt x="343819" y="113710"/>
                  </a:lnTo>
                  <a:lnTo>
                    <a:pt x="467421" y="113710"/>
                  </a:lnTo>
                  <a:lnTo>
                    <a:pt x="429948" y="87053"/>
                  </a:lnTo>
                  <a:lnTo>
                    <a:pt x="310093" y="84951"/>
                  </a:lnTo>
                  <a:close/>
                </a:path>
              </a:pathLst>
            </a:custGeom>
            <a:solidFill>
              <a:srgbClr val="D2D3D4"/>
            </a:solidFill>
          </p:spPr>
          <p:txBody>
            <a:bodyPr wrap="square" lIns="0" tIns="0" rIns="0" bIns="0" rtlCol="0"/>
            <a:lstStyle/>
            <a:p>
              <a:endParaRPr/>
            </a:p>
          </p:txBody>
        </p:sp>
        <p:pic>
          <p:nvPicPr>
            <p:cNvPr id="278" name="object 278"/>
            <p:cNvPicPr/>
            <p:nvPr/>
          </p:nvPicPr>
          <p:blipFill>
            <a:blip r:embed="rId2" cstate="print"/>
            <a:stretch>
              <a:fillRect/>
            </a:stretch>
          </p:blipFill>
          <p:spPr>
            <a:xfrm>
              <a:off x="2994634" y="4019231"/>
              <a:ext cx="1452727" cy="933857"/>
            </a:xfrm>
            <a:prstGeom prst="rect">
              <a:avLst/>
            </a:prstGeom>
          </p:spPr>
        </p:pic>
      </p:grpSp>
      <p:sp>
        <p:nvSpPr>
          <p:cNvPr id="290" name="object 290"/>
          <p:cNvSpPr txBox="1">
            <a:spLocks noGrp="1"/>
          </p:cNvSpPr>
          <p:nvPr>
            <p:ph type="dt" sz="half" idx="6"/>
          </p:nvPr>
        </p:nvSpPr>
        <p:spPr>
          <a:xfrm>
            <a:off x="556586" y="8425557"/>
            <a:ext cx="6249967" cy="1492716"/>
          </a:xfrm>
          <a:prstGeom prst="rect">
            <a:avLst/>
          </a:prstGeom>
        </p:spPr>
        <p:txBody>
          <a:bodyPr vert="horz" wrap="square" lIns="0" tIns="5080" rIns="0" bIns="0" rtlCol="0">
            <a:spAutoFit/>
          </a:bodyPr>
          <a:lstStyle/>
          <a:p>
            <a:pPr>
              <a:lnSpc>
                <a:spcPts val="1050"/>
              </a:lnSpc>
            </a:pPr>
            <a:r>
              <a:rPr lang="da" b="0" dirty="0">
                <a:solidFill>
                  <a:srgbClr val="545557"/>
                </a:solidFill>
                <a:latin typeface="Asap regular" pitchFamily="2" charset="0"/>
              </a:rPr>
              <a:t>Engagement og det at holde medarbejderne motiveret er vigtigt, “at understrege det faktum, at handskerne blev genanvendt til polymerchips, der efterfølgende kunne genanvendes til nyttige plastprodukter fremfor at ende på forbrændingen eller lossepladsen og at gøre opsamlingssteder til genbrug mere tilgængelige på laboratoriet hjalp,” siger Steve.</a:t>
            </a:r>
          </a:p>
          <a:p>
            <a:pPr>
              <a:lnSpc>
                <a:spcPts val="1050"/>
              </a:lnSpc>
            </a:pPr>
            <a:endParaRPr lang="da" b="0" dirty="0">
              <a:solidFill>
                <a:srgbClr val="545557"/>
              </a:solidFill>
              <a:latin typeface="Asap regular" pitchFamily="2" charset="0"/>
            </a:endParaRPr>
          </a:p>
          <a:p>
            <a:pPr>
              <a:lnSpc>
                <a:spcPts val="1050"/>
              </a:lnSpc>
            </a:pPr>
            <a:r>
              <a:rPr lang="da" b="0" dirty="0">
                <a:solidFill>
                  <a:srgbClr val="545557"/>
                </a:solidFill>
                <a:latin typeface="Asap regular" pitchFamily="2" charset="0"/>
              </a:rPr>
              <a:t>Virksomheden indsamler fra to forskellige steder. </a:t>
            </a:r>
            <a:r>
              <a:rPr lang="da" sz="900" b="0" dirty="0">
                <a:solidFill>
                  <a:srgbClr val="545557"/>
                </a:solidFill>
                <a:latin typeface="Asap regular" pitchFamily="2" charset="0"/>
              </a:rPr>
              <a:t>Siden </a:t>
            </a:r>
            <a:r>
              <a:rPr lang="da" b="0" dirty="0">
                <a:solidFill>
                  <a:srgbClr val="545557"/>
                </a:solidFill>
                <a:latin typeface="Asap regular" pitchFamily="2" charset="0"/>
              </a:rPr>
              <a:t>virksomheden blev tilmeldt programmet,</a:t>
            </a:r>
            <a:r>
              <a:rPr lang="da" sz="900" b="0" dirty="0">
                <a:solidFill>
                  <a:srgbClr val="545557"/>
                </a:solidFill>
                <a:latin typeface="Asap regular" pitchFamily="2" charset="0"/>
              </a:rPr>
              <a:t> har vi </a:t>
            </a:r>
            <a:r>
              <a:rPr lang="da" b="0" dirty="0">
                <a:solidFill>
                  <a:srgbClr val="545557"/>
                </a:solidFill>
                <a:latin typeface="Asap regular" pitchFamily="2" charset="0"/>
              </a:rPr>
              <a:t>omdirigeret en imponerende mængde affald på 9.464 kg fra lossepladsen eller forbrændingen, hvilket svarer til næsten 1.5 millioner engangshandsker.</a:t>
            </a:r>
          </a:p>
          <a:p>
            <a:pPr>
              <a:lnSpc>
                <a:spcPts val="1020"/>
              </a:lnSpc>
            </a:pPr>
            <a:endParaRPr lang="da" sz="900" dirty="0">
              <a:solidFill>
                <a:srgbClr val="545557"/>
              </a:solidFill>
              <a:latin typeface="Asap Bold" pitchFamily="2" charset="0"/>
            </a:endParaRPr>
          </a:p>
          <a:p>
            <a:pPr>
              <a:lnSpc>
                <a:spcPts val="1020"/>
              </a:lnSpc>
            </a:pPr>
            <a:endParaRPr lang="da" b="0" dirty="0">
              <a:solidFill>
                <a:srgbClr val="545557"/>
              </a:solidFill>
              <a:latin typeface="Asap regular" pitchFamily="2" charset="0"/>
            </a:endParaRPr>
          </a:p>
          <a:p>
            <a:pPr>
              <a:lnSpc>
                <a:spcPts val="1020"/>
              </a:lnSpc>
            </a:pPr>
            <a:endParaRPr lang="da" sz="900" dirty="0">
              <a:solidFill>
                <a:srgbClr val="545557"/>
              </a:solidFill>
              <a:latin typeface="Asap Bold" pitchFamily="2" charset="0"/>
            </a:endParaRPr>
          </a:p>
          <a:p>
            <a:pPr>
              <a:lnSpc>
                <a:spcPts val="1020"/>
              </a:lnSpc>
            </a:pPr>
            <a:endParaRPr lang="da" sz="900" dirty="0">
              <a:solidFill>
                <a:srgbClr val="545557"/>
              </a:solidFill>
              <a:latin typeface="Asap Bold" pitchFamily="2" charset="0"/>
            </a:endParaRPr>
          </a:p>
          <a:p>
            <a:pPr marL="171450" indent="-171450">
              <a:lnSpc>
                <a:spcPts val="1020"/>
              </a:lnSpc>
              <a:buFont typeface="Wingdings" panose="05000000000000000000" pitchFamily="2" charset="2"/>
              <a:buChar char="ü"/>
            </a:pPr>
            <a:endParaRPr lang="da" sz="900" dirty="0">
              <a:solidFill>
                <a:srgbClr val="545557"/>
              </a:solidFill>
              <a:latin typeface="Asap Bold" pitchFamily="2" charset="0"/>
            </a:endParaRPr>
          </a:p>
        </p:txBody>
      </p:sp>
      <p:sp>
        <p:nvSpPr>
          <p:cNvPr id="293" name="object 293"/>
          <p:cNvSpPr txBox="1">
            <a:spLocks noGrp="1"/>
          </p:cNvSpPr>
          <p:nvPr>
            <p:ph type="ftr" sz="quarter" idx="5"/>
          </p:nvPr>
        </p:nvSpPr>
        <p:spPr>
          <a:xfrm>
            <a:off x="347300" y="10248131"/>
            <a:ext cx="5356434" cy="100027"/>
          </a:xfrm>
          <a:prstGeom prst="rect">
            <a:avLst/>
          </a:prstGeom>
        </p:spPr>
        <p:txBody>
          <a:bodyPr vert="horz" wrap="square" lIns="0" tIns="7620" rIns="0" bIns="0" rtlCol="0">
            <a:spAutoFit/>
          </a:bodyPr>
          <a:lstStyle/>
          <a:p>
            <a:pPr marL="12700">
              <a:lnSpc>
                <a:spcPct val="100000"/>
              </a:lnSpc>
              <a:spcBef>
                <a:spcPts val="60"/>
              </a:spcBef>
            </a:pPr>
            <a:r>
              <a:rPr dirty="0"/>
              <a:t>Ansell, ® og ™ er varemærker tilhørende Ansell Limited eller et af dets associerede selskaber. © 2026 Ansell Limited. Alle rettigheder forbeholdes.</a:t>
            </a:r>
            <a:endParaRPr sz="600" dirty="0"/>
          </a:p>
        </p:txBody>
      </p:sp>
      <p:pic>
        <p:nvPicPr>
          <p:cNvPr id="3" name="Picture 2" descr="A group of trees in the fog&#10;&#10;AI-generated content may be incorrect.">
            <a:extLst>
              <a:ext uri="{FF2B5EF4-FFF2-40B4-BE49-F238E27FC236}">
                <a16:creationId xmlns:a16="http://schemas.microsoft.com/office/drawing/2014/main" id="{1BEE9F7E-3E43-28CF-1913-59CEDBF2E48C}"/>
              </a:ext>
            </a:extLst>
          </p:cNvPr>
          <p:cNvPicPr>
            <a:picLocks noChangeAspect="1"/>
          </p:cNvPicPr>
          <p:nvPr/>
        </p:nvPicPr>
        <p:blipFill>
          <a:blip r:embed="rId3" cstate="print">
            <a:extLst>
              <a:ext uri="{28A0092B-C50C-407E-A947-70E740481C1C}">
                <a14:useLocalDpi xmlns:a14="http://schemas.microsoft.com/office/drawing/2010/main" val="0"/>
              </a:ext>
            </a:extLst>
          </a:blip>
          <a:srcRect t="5559" b="24901"/>
          <a:stretch/>
        </p:blipFill>
        <p:spPr>
          <a:xfrm>
            <a:off x="-5466" y="890017"/>
            <a:ext cx="7556500" cy="2150049"/>
          </a:xfrm>
          <a:prstGeom prst="rect">
            <a:avLst/>
          </a:prstGeom>
        </p:spPr>
      </p:pic>
      <p:pic>
        <p:nvPicPr>
          <p:cNvPr id="5" name="Picture 4" descr="A white curved line on a black background&#10;&#10;AI-generated content may be incorrect.">
            <a:extLst>
              <a:ext uri="{FF2B5EF4-FFF2-40B4-BE49-F238E27FC236}">
                <a16:creationId xmlns:a16="http://schemas.microsoft.com/office/drawing/2014/main" id="{71922B79-D821-A709-D342-D78A9F9856DD}"/>
              </a:ext>
            </a:extLst>
          </p:cNvPr>
          <p:cNvPicPr>
            <a:picLocks noChangeAspect="1"/>
          </p:cNvPicPr>
          <p:nvPr/>
        </p:nvPicPr>
        <p:blipFill>
          <a:blip r:embed="rId4" cstate="print">
            <a:alphaModFix amt="40000"/>
            <a:extLst>
              <a:ext uri="{28A0092B-C50C-407E-A947-70E740481C1C}">
                <a14:useLocalDpi xmlns:a14="http://schemas.microsoft.com/office/drawing/2010/main" val="0"/>
              </a:ext>
            </a:extLst>
          </a:blip>
          <a:stretch>
            <a:fillRect/>
          </a:stretch>
        </p:blipFill>
        <p:spPr>
          <a:xfrm>
            <a:off x="-9476" y="172086"/>
            <a:ext cx="6858000" cy="3166835"/>
          </a:xfrm>
          <a:prstGeom prst="rect">
            <a:avLst/>
          </a:prstGeom>
        </p:spPr>
      </p:pic>
      <p:sp>
        <p:nvSpPr>
          <p:cNvPr id="295" name="TextBox 294">
            <a:extLst>
              <a:ext uri="{FF2B5EF4-FFF2-40B4-BE49-F238E27FC236}">
                <a16:creationId xmlns:a16="http://schemas.microsoft.com/office/drawing/2014/main" id="{7AB93621-9E6A-9F87-2468-D36B1B91B0F8}"/>
              </a:ext>
            </a:extLst>
          </p:cNvPr>
          <p:cNvSpPr txBox="1"/>
          <p:nvPr/>
        </p:nvSpPr>
        <p:spPr>
          <a:xfrm>
            <a:off x="455722" y="2352564"/>
            <a:ext cx="4675030" cy="400110"/>
          </a:xfrm>
          <a:prstGeom prst="rect">
            <a:avLst/>
          </a:prstGeom>
          <a:noFill/>
          <a:effectLst>
            <a:outerShdw blurRad="38100" dist="25400" dir="5400000" algn="t" rotWithShape="0">
              <a:prstClr val="black">
                <a:alpha val="60000"/>
              </a:prstClr>
            </a:outerShdw>
          </a:effectLst>
        </p:spPr>
        <p:txBody>
          <a:bodyPr wrap="square" rtlCol="0">
            <a:spAutoFit/>
          </a:bodyPr>
          <a:lstStyle/>
          <a:p>
            <a:r>
              <a:rPr lang="da" sz="2000" dirty="0">
                <a:solidFill>
                  <a:schemeClr val="bg1"/>
                </a:solidFill>
                <a:latin typeface="Asap Bold" pitchFamily="2" charset="0"/>
              </a:rPr>
              <a:t>MEDARBEJDERNE HOS CELLMARK</a:t>
            </a:r>
          </a:p>
        </p:txBody>
      </p:sp>
      <p:sp>
        <p:nvSpPr>
          <p:cNvPr id="296" name="TextBox 295">
            <a:extLst>
              <a:ext uri="{FF2B5EF4-FFF2-40B4-BE49-F238E27FC236}">
                <a16:creationId xmlns:a16="http://schemas.microsoft.com/office/drawing/2014/main" id="{6A219425-C1CE-3A5C-6CEB-3B5C190EBCA6}"/>
              </a:ext>
            </a:extLst>
          </p:cNvPr>
          <p:cNvSpPr txBox="1"/>
          <p:nvPr/>
        </p:nvSpPr>
        <p:spPr>
          <a:xfrm>
            <a:off x="455722" y="2727593"/>
            <a:ext cx="5770947" cy="307777"/>
          </a:xfrm>
          <a:prstGeom prst="rect">
            <a:avLst/>
          </a:prstGeom>
          <a:noFill/>
        </p:spPr>
        <p:txBody>
          <a:bodyPr wrap="square" rtlCol="0">
            <a:spAutoFit/>
          </a:bodyPr>
          <a:lstStyle/>
          <a:p>
            <a:r>
              <a:rPr lang="da" sz="1400" baseline="30000" dirty="0">
                <a:solidFill>
                  <a:schemeClr val="bg1"/>
                </a:solidFill>
                <a:effectLst>
                  <a:outerShdw blurRad="50800" dist="38100" dir="5400000" algn="t" rotWithShape="0">
                    <a:prstClr val="black">
                      <a:alpha val="70000"/>
                    </a:prstClr>
                  </a:outerShdw>
                </a:effectLst>
                <a:latin typeface="Asap regular" pitchFamily="2" charset="0"/>
              </a:rPr>
              <a:t>Omdirigerede </a:t>
            </a:r>
            <a:r>
              <a:rPr lang="da" sz="2000" baseline="20000" dirty="0">
                <a:solidFill>
                  <a:schemeClr val="bg1"/>
                </a:solidFill>
                <a:effectLst>
                  <a:outerShdw blurRad="50800" dist="38100" dir="5400000" algn="t" rotWithShape="0">
                    <a:prstClr val="black">
                      <a:alpha val="70000"/>
                    </a:prstClr>
                  </a:outerShdw>
                </a:effectLst>
                <a:latin typeface="Asap Bold" pitchFamily="2" charset="0"/>
              </a:rPr>
              <a:t>9.464 kg (1,5 millioner engangshandsker) </a:t>
            </a:r>
            <a:r>
              <a:rPr lang="da" sz="1400" baseline="30000" dirty="0">
                <a:solidFill>
                  <a:schemeClr val="bg1"/>
                </a:solidFill>
                <a:effectLst>
                  <a:outerShdw blurRad="50800" dist="38100" dir="5400000" algn="t" rotWithShape="0">
                    <a:prstClr val="black">
                      <a:alpha val="70000"/>
                    </a:prstClr>
                  </a:outerShdw>
                </a:effectLst>
                <a:latin typeface="Asap regular" pitchFamily="2" charset="0"/>
              </a:rPr>
              <a:t>frs lossepladsen</a:t>
            </a:r>
            <a:endParaRPr lang="da" sz="1400" dirty="0">
              <a:solidFill>
                <a:schemeClr val="bg1"/>
              </a:solidFill>
              <a:effectLst>
                <a:outerShdw blurRad="50800" dist="38100" dir="5400000" algn="t" rotWithShape="0">
                  <a:prstClr val="black">
                    <a:alpha val="70000"/>
                  </a:prstClr>
                </a:outerShdw>
              </a:effectLst>
              <a:latin typeface="Asap regular" pitchFamily="2" charset="0"/>
            </a:endParaRPr>
          </a:p>
        </p:txBody>
      </p:sp>
      <p:grpSp>
        <p:nvGrpSpPr>
          <p:cNvPr id="11" name="Group 10">
            <a:extLst>
              <a:ext uri="{FF2B5EF4-FFF2-40B4-BE49-F238E27FC236}">
                <a16:creationId xmlns:a16="http://schemas.microsoft.com/office/drawing/2014/main" id="{9EA6A9D9-8BB5-36E1-C2D9-4B247630494D}"/>
              </a:ext>
            </a:extLst>
          </p:cNvPr>
          <p:cNvGrpSpPr/>
          <p:nvPr/>
        </p:nvGrpSpPr>
        <p:grpSpPr>
          <a:xfrm>
            <a:off x="5147717" y="3092116"/>
            <a:ext cx="1171599" cy="1774856"/>
            <a:chOff x="4765676" y="4930982"/>
            <a:chExt cx="1903095" cy="2548584"/>
          </a:xfrm>
        </p:grpSpPr>
        <p:grpSp>
          <p:nvGrpSpPr>
            <p:cNvPr id="12" name="Group 11">
              <a:extLst>
                <a:ext uri="{FF2B5EF4-FFF2-40B4-BE49-F238E27FC236}">
                  <a16:creationId xmlns:a16="http://schemas.microsoft.com/office/drawing/2014/main" id="{74D090A4-1B88-475F-93F8-F6D476D3DADA}"/>
                </a:ext>
              </a:extLst>
            </p:cNvPr>
            <p:cNvGrpSpPr/>
            <p:nvPr/>
          </p:nvGrpSpPr>
          <p:grpSpPr>
            <a:xfrm>
              <a:off x="4849500" y="4930982"/>
              <a:ext cx="1668780" cy="2340047"/>
              <a:chOff x="10860005" y="4128471"/>
              <a:chExt cx="1316119" cy="1845528"/>
            </a:xfrm>
          </p:grpSpPr>
          <p:pic>
            <p:nvPicPr>
              <p:cNvPr id="17" name="Picture 16" descr="A black text on a white background&#10;&#10;AI-generated content may be incorrect.">
                <a:extLst>
                  <a:ext uri="{FF2B5EF4-FFF2-40B4-BE49-F238E27FC236}">
                    <a16:creationId xmlns:a16="http://schemas.microsoft.com/office/drawing/2014/main" id="{FAA125D2-101D-62B5-3155-653FF48ED6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5204" y="4128471"/>
                <a:ext cx="930380" cy="359615"/>
              </a:xfrm>
              <a:prstGeom prst="rect">
                <a:avLst/>
              </a:prstGeom>
            </p:spPr>
          </p:pic>
          <p:pic>
            <p:nvPicPr>
              <p:cNvPr id="22" name="Picture 21" descr="A person wearing a mask holding a trash can&#10;&#10;AI-generated content may be incorrect.">
                <a:extLst>
                  <a:ext uri="{FF2B5EF4-FFF2-40B4-BE49-F238E27FC236}">
                    <a16:creationId xmlns:a16="http://schemas.microsoft.com/office/drawing/2014/main" id="{0DD98CDB-7F39-B064-59DE-FBE9028893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0006" y="4463010"/>
                <a:ext cx="646194" cy="729853"/>
              </a:xfrm>
              <a:prstGeom prst="rect">
                <a:avLst/>
              </a:prstGeom>
            </p:spPr>
          </p:pic>
          <p:pic>
            <p:nvPicPr>
              <p:cNvPr id="25" name="Picture 24">
                <a:extLst>
                  <a:ext uri="{FF2B5EF4-FFF2-40B4-BE49-F238E27FC236}">
                    <a16:creationId xmlns:a16="http://schemas.microsoft.com/office/drawing/2014/main" id="{5B1348FF-1D2E-9760-C0E1-041C5380DED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60005" y="5229083"/>
                <a:ext cx="1316119" cy="744916"/>
              </a:xfrm>
              <a:prstGeom prst="rect">
                <a:avLst/>
              </a:prstGeom>
            </p:spPr>
          </p:pic>
          <p:pic>
            <p:nvPicPr>
              <p:cNvPr id="26" name="Picture 25" descr="A large bag of fabric&#10;&#10;AI-generated content may be incorrect.">
                <a:extLst>
                  <a:ext uri="{FF2B5EF4-FFF2-40B4-BE49-F238E27FC236}">
                    <a16:creationId xmlns:a16="http://schemas.microsoft.com/office/drawing/2014/main" id="{16622728-D562-4C93-F3E8-43F382F19F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544354" y="4463009"/>
                <a:ext cx="631770" cy="729853"/>
              </a:xfrm>
              <a:prstGeom prst="rect">
                <a:avLst/>
              </a:prstGeom>
            </p:spPr>
          </p:pic>
        </p:grpSp>
        <p:sp>
          <p:nvSpPr>
            <p:cNvPr id="14" name="TextBox 13">
              <a:extLst>
                <a:ext uri="{FF2B5EF4-FFF2-40B4-BE49-F238E27FC236}">
                  <a16:creationId xmlns:a16="http://schemas.microsoft.com/office/drawing/2014/main" id="{CAF894EB-0D7D-8529-175F-58D623B9C985}"/>
                </a:ext>
              </a:extLst>
            </p:cNvPr>
            <p:cNvSpPr txBox="1"/>
            <p:nvPr/>
          </p:nvSpPr>
          <p:spPr>
            <a:xfrm>
              <a:off x="4765676" y="7294900"/>
              <a:ext cx="1903095" cy="184666"/>
            </a:xfrm>
            <a:prstGeom prst="rect">
              <a:avLst/>
            </a:prstGeom>
            <a:noFill/>
          </p:spPr>
          <p:txBody>
            <a:bodyPr wrap="square" rtlCol="0">
              <a:spAutoFit/>
            </a:bodyPr>
            <a:lstStyle/>
            <a:p>
              <a:r>
                <a:rPr lang="da" sz="600" dirty="0">
                  <a:latin typeface="Asap italic" pitchFamily="2" charset="0"/>
                </a:rPr>
                <a:t>Billede venligst udlånt afCellmark. www.cellmark.co.uk</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B09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1B9396F6464141A5BD204CE130E624" ma:contentTypeVersion="18" ma:contentTypeDescription="Create a new document." ma:contentTypeScope="" ma:versionID="6ea144871a644d138c2cfd00f2dfa601">
  <xsd:schema xmlns:xsd="http://www.w3.org/2001/XMLSchema" xmlns:xs="http://www.w3.org/2001/XMLSchema" xmlns:p="http://schemas.microsoft.com/office/2006/metadata/properties" xmlns:ns2="f372be74-721f-4c7b-a1d9-80c050b537f7" xmlns:ns3="5192ff78-e0f5-45a8-b1f4-3efeb3e8cd0d" targetNamespace="http://schemas.microsoft.com/office/2006/metadata/properties" ma:root="true" ma:fieldsID="1d69717a85753bd84eacfb0a00107c17" ns2:_="" ns3:_="">
    <xsd:import namespace="f372be74-721f-4c7b-a1d9-80c050b537f7"/>
    <xsd:import namespace="5192ff78-e0f5-45a8-b1f4-3efeb3e8cd0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3:SharedWithUsers" minOccurs="0"/>
                <xsd:element ref="ns3:SharedWithDetails"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72be74-721f-4c7b-a1d9-80c050b537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7b5d179-3f9e-4f82-8373-d2370b08b728"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92ff78-e0f5-45a8-b1f4-3efeb3e8cd0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b92036c-736a-4f08-94d8-9d80e0a9d8e5}" ma:internalName="TaxCatchAll" ma:showField="CatchAllData" ma:web="5192ff78-e0f5-45a8-b1f4-3efeb3e8cd0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192ff78-e0f5-45a8-b1f4-3efeb3e8cd0d" xsi:nil="true"/>
    <lcf76f155ced4ddcb4097134ff3c332f xmlns="f372be74-721f-4c7b-a1d9-80c050b537f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2D6F5A6-1140-4D29-83F3-89803F5F5A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72be74-721f-4c7b-a1d9-80c050b537f7"/>
    <ds:schemaRef ds:uri="5192ff78-e0f5-45a8-b1f4-3efeb3e8c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E399D3-47F2-40BB-A027-F9703676E964}">
  <ds:schemaRefs>
    <ds:schemaRef ds:uri="http://schemas.microsoft.com/sharepoint/v3/contenttype/forms"/>
  </ds:schemaRefs>
</ds:datastoreItem>
</file>

<file path=customXml/itemProps3.xml><?xml version="1.0" encoding="utf-8"?>
<ds:datastoreItem xmlns:ds="http://schemas.openxmlformats.org/officeDocument/2006/customXml" ds:itemID="{07E1AD64-52FB-4A88-855F-5B9A0972A3CB}">
  <ds:schemaRefs>
    <ds:schemaRef ds:uri="http://schemas.microsoft.com/office/2006/metadata/properties"/>
    <ds:schemaRef ds:uri="http://schemas.microsoft.com/office/infopath/2007/PartnerControls"/>
    <ds:schemaRef ds:uri="5192ff78-e0f5-45a8-b1f4-3efeb3e8cd0d"/>
    <ds:schemaRef ds:uri="f372be74-721f-4c7b-a1d9-80c050b537f7"/>
  </ds:schemaRefs>
</ds:datastoreItem>
</file>

<file path=docProps/app.xml><?xml version="1.0" encoding="utf-8"?>
<Properties xmlns="http://schemas.openxmlformats.org/officeDocument/2006/extended-properties" xmlns:vt="http://schemas.openxmlformats.org/officeDocument/2006/docPropsVTypes">
  <Template/>
  <TotalTime>0</TotalTime>
  <Words>383</Words>
  <Application>Microsoft Office PowerPoint</Application>
  <PresentationFormat>Custom</PresentationFormat>
  <Paragraphs>31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Asap Bold</vt:lpstr>
      <vt:lpstr>Asap italic</vt:lpstr>
      <vt:lpstr>Asap Medium</vt:lpstr>
      <vt:lpstr>Asap regular</vt:lpstr>
      <vt:lpstr>Asap SemiBold</vt:lpstr>
      <vt:lpstr>Calibri</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Nadiah Johari</dc:creator>
  <cp:lastModifiedBy>Pascale Slegers</cp:lastModifiedBy>
  <cp:revision>14</cp:revision>
  <dcterms:created xsi:type="dcterms:W3CDTF">2025-11-24T04:48:16Z</dcterms:created>
  <dcterms:modified xsi:type="dcterms:W3CDTF">2026-08-10T07:43:48Z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2025-04-10T00:00:00Z</vt:filetime>
  </property>
  <property fmtid="{D5CDD505-2E9C-101B-9397-08002B2CF9AE}" pid="3" name="Creator">
    <vt:lpwstr>Adobe InDesign 17.4 (Macintosh)</vt:lpwstr>
  </property>
  <property fmtid="{D5CDD505-2E9C-101B-9397-08002B2CF9AE}" pid="4" name="LastSaved">
    <vt:filetime>2025-11-24T00:00:00Z</vt:filetime>
  </property>
  <property fmtid="{D5CDD505-2E9C-101B-9397-08002B2CF9AE}" pid="5" name="Producer">
    <vt:lpwstr>macOS Version 13.6.7 (Build 22G720) Quartz PDFContext</vt:lpwstr>
  </property>
  <property fmtid="{D5CDD505-2E9C-101B-9397-08002B2CF9AE}" pid="6" name="ContentTypeId">
    <vt:lpwstr>0x010100281B9396F6464141A5BD204CE130E624</vt:lpwstr>
  </property>
  <property fmtid="{D5CDD505-2E9C-101B-9397-08002B2CF9AE}" pid="7" name="MediaServiceImageTags">
    <vt:lpwstr/>
  </property>
</Properties>
</file>