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48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Asap Medium"/>
                <a:cs typeface="Asap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Ansell,</a:t>
            </a:r>
            <a:r>
              <a:rPr spc="-10" dirty="0"/>
              <a:t> </a:t>
            </a:r>
            <a:r>
              <a:rPr sz="525" baseline="31746" dirty="0"/>
              <a:t>®</a:t>
            </a:r>
            <a:r>
              <a:rPr sz="525" spc="75" baseline="31746" dirty="0"/>
              <a:t> </a:t>
            </a:r>
            <a:r>
              <a:rPr sz="600" dirty="0"/>
              <a:t>and</a:t>
            </a:r>
            <a:r>
              <a:rPr sz="600" spc="-10" dirty="0"/>
              <a:t> </a:t>
            </a:r>
            <a:r>
              <a:rPr sz="600" dirty="0"/>
              <a:t>™</a:t>
            </a:r>
            <a:r>
              <a:rPr sz="600" spc="-10" dirty="0"/>
              <a:t> </a:t>
            </a:r>
            <a:r>
              <a:rPr sz="600" dirty="0"/>
              <a:t>are</a:t>
            </a:r>
            <a:r>
              <a:rPr sz="600" spc="-10" dirty="0"/>
              <a:t> </a:t>
            </a:r>
            <a:r>
              <a:rPr sz="600" dirty="0"/>
              <a:t>trademarks</a:t>
            </a:r>
            <a:r>
              <a:rPr sz="600" spc="-5" dirty="0"/>
              <a:t> </a:t>
            </a:r>
            <a:r>
              <a:rPr sz="600" dirty="0"/>
              <a:t>owned</a:t>
            </a:r>
            <a:r>
              <a:rPr sz="600" spc="-10" dirty="0"/>
              <a:t> </a:t>
            </a:r>
            <a:r>
              <a:rPr sz="600" dirty="0"/>
              <a:t>by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10" dirty="0"/>
              <a:t> </a:t>
            </a:r>
            <a:r>
              <a:rPr sz="600" dirty="0"/>
              <a:t>Limited</a:t>
            </a:r>
            <a:r>
              <a:rPr sz="600" spc="-10" dirty="0"/>
              <a:t> </a:t>
            </a:r>
            <a:r>
              <a:rPr sz="600" dirty="0"/>
              <a:t>or</a:t>
            </a:r>
            <a:r>
              <a:rPr sz="600" spc="-10" dirty="0"/>
              <a:t> </a:t>
            </a:r>
            <a:r>
              <a:rPr sz="600" dirty="0"/>
              <a:t>one</a:t>
            </a:r>
            <a:r>
              <a:rPr sz="600" spc="-5" dirty="0"/>
              <a:t> </a:t>
            </a:r>
            <a:r>
              <a:rPr sz="600" dirty="0"/>
              <a:t>of</a:t>
            </a:r>
            <a:r>
              <a:rPr sz="600" spc="-10" dirty="0"/>
              <a:t> </a:t>
            </a:r>
            <a:r>
              <a:rPr sz="600" dirty="0"/>
              <a:t>its</a:t>
            </a:r>
            <a:r>
              <a:rPr sz="600" spc="-10" dirty="0"/>
              <a:t> </a:t>
            </a:r>
            <a:r>
              <a:rPr sz="600" dirty="0"/>
              <a:t>affiliates.</a:t>
            </a:r>
            <a:r>
              <a:rPr sz="600" spc="-10" dirty="0"/>
              <a:t> </a:t>
            </a:r>
            <a:r>
              <a:rPr sz="600" dirty="0"/>
              <a:t>©</a:t>
            </a:r>
            <a:r>
              <a:rPr sz="600" spc="-10" dirty="0"/>
              <a:t> </a:t>
            </a:r>
            <a:r>
              <a:rPr sz="600" dirty="0"/>
              <a:t>2025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5" dirty="0"/>
              <a:t> </a:t>
            </a:r>
            <a:r>
              <a:rPr sz="600" dirty="0"/>
              <a:t>Limited.</a:t>
            </a:r>
            <a:r>
              <a:rPr sz="600" spc="-10" dirty="0"/>
              <a:t> </a:t>
            </a:r>
            <a:r>
              <a:rPr sz="600" dirty="0"/>
              <a:t>All</a:t>
            </a:r>
            <a:r>
              <a:rPr sz="600" spc="-10" dirty="0"/>
              <a:t> </a:t>
            </a:r>
            <a:r>
              <a:rPr sz="600" dirty="0"/>
              <a:t>Rights</a:t>
            </a:r>
            <a:r>
              <a:rPr sz="600" spc="-10" dirty="0"/>
              <a:t> Reserved.</a:t>
            </a:r>
            <a:endParaRPr sz="6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sap SemiBold"/>
                <a:cs typeface="Asap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trials</a:t>
            </a:r>
            <a:r>
              <a:rPr spc="-25" dirty="0"/>
              <a:t> </a:t>
            </a:r>
            <a:r>
              <a:rPr spc="-10" dirty="0"/>
              <a:t>proved</a:t>
            </a:r>
            <a:r>
              <a:rPr spc="-25" dirty="0"/>
              <a:t> </a:t>
            </a:r>
            <a:r>
              <a:rPr spc="-10" dirty="0"/>
              <a:t>successful</a:t>
            </a:r>
            <a:r>
              <a:rPr spc="-2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AlphaTec</a:t>
            </a:r>
            <a:r>
              <a:rPr sz="750" spc="-15" baseline="33333" dirty="0"/>
              <a:t>®</a:t>
            </a:r>
            <a:r>
              <a:rPr sz="750" spc="112" baseline="33333" dirty="0"/>
              <a:t> </a:t>
            </a:r>
            <a:r>
              <a:rPr sz="900" spc="-25" dirty="0"/>
              <a:t>1500-</a:t>
            </a:r>
            <a:r>
              <a:rPr sz="900" spc="-10" dirty="0"/>
              <a:t>113</a:t>
            </a:r>
            <a:r>
              <a:rPr sz="900" spc="-20" dirty="0"/>
              <a:t> </a:t>
            </a:r>
            <a:r>
              <a:rPr sz="900" spc="-10" dirty="0"/>
              <a:t>outperformed</a:t>
            </a:r>
            <a:r>
              <a:rPr sz="900" spc="-25" dirty="0"/>
              <a:t> </a:t>
            </a:r>
            <a:r>
              <a:rPr sz="900" dirty="0"/>
              <a:t>the</a:t>
            </a:r>
            <a:r>
              <a:rPr sz="900" spc="-25" dirty="0"/>
              <a:t> </a:t>
            </a:r>
            <a:r>
              <a:rPr sz="900" spc="-10" dirty="0"/>
              <a:t>competitors</a:t>
            </a:r>
            <a:r>
              <a:rPr sz="900" spc="-25" dirty="0"/>
              <a:t> </a:t>
            </a:r>
            <a:r>
              <a:rPr sz="900" spc="-10" dirty="0"/>
              <a:t>coverall</a:t>
            </a:r>
            <a:r>
              <a:rPr sz="900" spc="-25" dirty="0"/>
              <a:t> </a:t>
            </a:r>
            <a:r>
              <a:rPr sz="900" dirty="0"/>
              <a:t>for</a:t>
            </a:r>
            <a:r>
              <a:rPr sz="900" spc="-25" dirty="0"/>
              <a:t> </a:t>
            </a:r>
            <a:r>
              <a:rPr sz="900" spc="-10" dirty="0"/>
              <a:t>durability</a:t>
            </a:r>
            <a:r>
              <a:rPr sz="900" spc="-25" dirty="0"/>
              <a:t> </a:t>
            </a:r>
            <a:r>
              <a:rPr sz="900" dirty="0"/>
              <a:t>and</a:t>
            </a:r>
            <a:r>
              <a:rPr sz="900" spc="-20" dirty="0"/>
              <a:t> </a:t>
            </a:r>
            <a:r>
              <a:rPr sz="900" spc="-10" dirty="0"/>
              <a:t>breathability,</a:t>
            </a:r>
            <a:endParaRPr sz="900"/>
          </a:p>
          <a:p>
            <a:pPr marL="12700" marR="5080">
              <a:lnSpc>
                <a:spcPct val="111100"/>
              </a:lnSpc>
            </a:pPr>
            <a:r>
              <a:rPr spc="-10" dirty="0"/>
              <a:t>coupled</a:t>
            </a:r>
            <a:r>
              <a:rPr spc="-25" dirty="0"/>
              <a:t> </a:t>
            </a:r>
            <a:r>
              <a:rPr spc="-10" dirty="0"/>
              <a:t>with</a:t>
            </a:r>
            <a:r>
              <a:rPr spc="-2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10" dirty="0"/>
              <a:t>positive</a:t>
            </a:r>
            <a:r>
              <a:rPr spc="-20" dirty="0"/>
              <a:t> </a:t>
            </a:r>
            <a:r>
              <a:rPr spc="-10" dirty="0"/>
              <a:t>sustainability</a:t>
            </a:r>
            <a:r>
              <a:rPr spc="-25" dirty="0"/>
              <a:t> </a:t>
            </a:r>
            <a:r>
              <a:rPr spc="-10" dirty="0"/>
              <a:t>messaging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cost</a:t>
            </a:r>
            <a:r>
              <a:rPr spc="-20" dirty="0"/>
              <a:t> </a:t>
            </a:r>
            <a:r>
              <a:rPr spc="-10" dirty="0"/>
              <a:t>savings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35%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resulted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coverall</a:t>
            </a:r>
            <a:r>
              <a:rPr spc="-20" dirty="0"/>
              <a:t> </a:t>
            </a:r>
            <a:r>
              <a:rPr dirty="0"/>
              <a:t>being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place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two</a:t>
            </a:r>
            <a:r>
              <a:rPr spc="-25" dirty="0"/>
              <a:t> </a:t>
            </a:r>
            <a:r>
              <a:rPr spc="-10" dirty="0"/>
              <a:t>depots with</a:t>
            </a:r>
            <a:r>
              <a:rPr spc="-30" dirty="0"/>
              <a:t> </a:t>
            </a:r>
            <a:r>
              <a:rPr dirty="0"/>
              <a:t>plans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move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into</a:t>
            </a:r>
            <a:r>
              <a:rPr spc="-30" dirty="0"/>
              <a:t> </a:t>
            </a:r>
            <a:r>
              <a:rPr spc="-10" dirty="0"/>
              <a:t>other</a:t>
            </a:r>
            <a:r>
              <a:rPr spc="-30" dirty="0"/>
              <a:t> </a:t>
            </a:r>
            <a:r>
              <a:rPr spc="-10" dirty="0"/>
              <a:t>maintenance</a:t>
            </a:r>
            <a:r>
              <a:rPr spc="-25" dirty="0"/>
              <a:t> </a:t>
            </a:r>
            <a:r>
              <a:rPr dirty="0"/>
              <a:t>areas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reduce</a:t>
            </a:r>
            <a:r>
              <a:rPr spc="-25" dirty="0"/>
              <a:t> </a:t>
            </a:r>
            <a:r>
              <a:rPr spc="-10" dirty="0"/>
              <a:t>costs</a:t>
            </a:r>
            <a:r>
              <a:rPr spc="-30" dirty="0"/>
              <a:t> </a:t>
            </a:r>
            <a:r>
              <a:rPr spc="-10" dirty="0"/>
              <a:t>further.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Asap Medium"/>
                <a:cs typeface="Asap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Ansell,</a:t>
            </a:r>
            <a:r>
              <a:rPr spc="-10" dirty="0"/>
              <a:t> </a:t>
            </a:r>
            <a:r>
              <a:rPr sz="525" baseline="31746" dirty="0"/>
              <a:t>®</a:t>
            </a:r>
            <a:r>
              <a:rPr sz="525" spc="75" baseline="31746" dirty="0"/>
              <a:t> </a:t>
            </a:r>
            <a:r>
              <a:rPr sz="600" dirty="0"/>
              <a:t>and</a:t>
            </a:r>
            <a:r>
              <a:rPr sz="600" spc="-10" dirty="0"/>
              <a:t> </a:t>
            </a:r>
            <a:r>
              <a:rPr sz="600" dirty="0"/>
              <a:t>™</a:t>
            </a:r>
            <a:r>
              <a:rPr sz="600" spc="-10" dirty="0"/>
              <a:t> </a:t>
            </a:r>
            <a:r>
              <a:rPr sz="600" dirty="0"/>
              <a:t>are</a:t>
            </a:r>
            <a:r>
              <a:rPr sz="600" spc="-10" dirty="0"/>
              <a:t> </a:t>
            </a:r>
            <a:r>
              <a:rPr sz="600" dirty="0"/>
              <a:t>trademarks</a:t>
            </a:r>
            <a:r>
              <a:rPr sz="600" spc="-5" dirty="0"/>
              <a:t> </a:t>
            </a:r>
            <a:r>
              <a:rPr sz="600" dirty="0"/>
              <a:t>owned</a:t>
            </a:r>
            <a:r>
              <a:rPr sz="600" spc="-10" dirty="0"/>
              <a:t> </a:t>
            </a:r>
            <a:r>
              <a:rPr sz="600" dirty="0"/>
              <a:t>by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10" dirty="0"/>
              <a:t> </a:t>
            </a:r>
            <a:r>
              <a:rPr sz="600" dirty="0"/>
              <a:t>Limited</a:t>
            </a:r>
            <a:r>
              <a:rPr sz="600" spc="-10" dirty="0"/>
              <a:t> </a:t>
            </a:r>
            <a:r>
              <a:rPr sz="600" dirty="0"/>
              <a:t>or</a:t>
            </a:r>
            <a:r>
              <a:rPr sz="600" spc="-10" dirty="0"/>
              <a:t> </a:t>
            </a:r>
            <a:r>
              <a:rPr sz="600" dirty="0"/>
              <a:t>one</a:t>
            </a:r>
            <a:r>
              <a:rPr sz="600" spc="-5" dirty="0"/>
              <a:t> </a:t>
            </a:r>
            <a:r>
              <a:rPr sz="600" dirty="0"/>
              <a:t>of</a:t>
            </a:r>
            <a:r>
              <a:rPr sz="600" spc="-10" dirty="0"/>
              <a:t> </a:t>
            </a:r>
            <a:r>
              <a:rPr sz="600" dirty="0"/>
              <a:t>its</a:t>
            </a:r>
            <a:r>
              <a:rPr sz="600" spc="-10" dirty="0"/>
              <a:t> </a:t>
            </a:r>
            <a:r>
              <a:rPr sz="600" dirty="0"/>
              <a:t>affiliates.</a:t>
            </a:r>
            <a:r>
              <a:rPr sz="600" spc="-10" dirty="0"/>
              <a:t> </a:t>
            </a:r>
            <a:r>
              <a:rPr sz="600" dirty="0"/>
              <a:t>©</a:t>
            </a:r>
            <a:r>
              <a:rPr sz="600" spc="-10" dirty="0"/>
              <a:t> </a:t>
            </a:r>
            <a:r>
              <a:rPr sz="600" dirty="0"/>
              <a:t>2025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5" dirty="0"/>
              <a:t> </a:t>
            </a:r>
            <a:r>
              <a:rPr sz="600" dirty="0"/>
              <a:t>Limited.</a:t>
            </a:r>
            <a:r>
              <a:rPr sz="600" spc="-10" dirty="0"/>
              <a:t> </a:t>
            </a:r>
            <a:r>
              <a:rPr sz="600" dirty="0"/>
              <a:t>All</a:t>
            </a:r>
            <a:r>
              <a:rPr sz="600" spc="-10" dirty="0"/>
              <a:t> </a:t>
            </a:r>
            <a:r>
              <a:rPr sz="600" dirty="0"/>
              <a:t>Rights</a:t>
            </a:r>
            <a:r>
              <a:rPr sz="600" spc="-10" dirty="0"/>
              <a:t> Reserved.</a:t>
            </a:r>
            <a:endParaRPr sz="6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sap SemiBold"/>
                <a:cs typeface="Asap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trials</a:t>
            </a:r>
            <a:r>
              <a:rPr spc="-25" dirty="0"/>
              <a:t> </a:t>
            </a:r>
            <a:r>
              <a:rPr spc="-10" dirty="0"/>
              <a:t>proved</a:t>
            </a:r>
            <a:r>
              <a:rPr spc="-25" dirty="0"/>
              <a:t> </a:t>
            </a:r>
            <a:r>
              <a:rPr spc="-10" dirty="0"/>
              <a:t>successful</a:t>
            </a:r>
            <a:r>
              <a:rPr spc="-2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AlphaTec</a:t>
            </a:r>
            <a:r>
              <a:rPr sz="750" spc="-15" baseline="33333" dirty="0"/>
              <a:t>®</a:t>
            </a:r>
            <a:r>
              <a:rPr sz="750" spc="112" baseline="33333" dirty="0"/>
              <a:t> </a:t>
            </a:r>
            <a:r>
              <a:rPr sz="900" spc="-25" dirty="0"/>
              <a:t>1500-</a:t>
            </a:r>
            <a:r>
              <a:rPr sz="900" spc="-10" dirty="0"/>
              <a:t>113</a:t>
            </a:r>
            <a:r>
              <a:rPr sz="900" spc="-20" dirty="0"/>
              <a:t> </a:t>
            </a:r>
            <a:r>
              <a:rPr sz="900" spc="-10" dirty="0"/>
              <a:t>outperformed</a:t>
            </a:r>
            <a:r>
              <a:rPr sz="900" spc="-25" dirty="0"/>
              <a:t> </a:t>
            </a:r>
            <a:r>
              <a:rPr sz="900" dirty="0"/>
              <a:t>the</a:t>
            </a:r>
            <a:r>
              <a:rPr sz="900" spc="-25" dirty="0"/>
              <a:t> </a:t>
            </a:r>
            <a:r>
              <a:rPr sz="900" spc="-10" dirty="0"/>
              <a:t>competitors</a:t>
            </a:r>
            <a:r>
              <a:rPr sz="900" spc="-25" dirty="0"/>
              <a:t> </a:t>
            </a:r>
            <a:r>
              <a:rPr sz="900" spc="-10" dirty="0"/>
              <a:t>coverall</a:t>
            </a:r>
            <a:r>
              <a:rPr sz="900" spc="-25" dirty="0"/>
              <a:t> </a:t>
            </a:r>
            <a:r>
              <a:rPr sz="900" dirty="0"/>
              <a:t>for</a:t>
            </a:r>
            <a:r>
              <a:rPr sz="900" spc="-25" dirty="0"/>
              <a:t> </a:t>
            </a:r>
            <a:r>
              <a:rPr sz="900" spc="-10" dirty="0"/>
              <a:t>durability</a:t>
            </a:r>
            <a:r>
              <a:rPr sz="900" spc="-25" dirty="0"/>
              <a:t> </a:t>
            </a:r>
            <a:r>
              <a:rPr sz="900" dirty="0"/>
              <a:t>and</a:t>
            </a:r>
            <a:r>
              <a:rPr sz="900" spc="-20" dirty="0"/>
              <a:t> </a:t>
            </a:r>
            <a:r>
              <a:rPr sz="900" spc="-10" dirty="0"/>
              <a:t>breathability,</a:t>
            </a:r>
            <a:endParaRPr sz="900"/>
          </a:p>
          <a:p>
            <a:pPr marL="12700" marR="5080">
              <a:lnSpc>
                <a:spcPct val="111100"/>
              </a:lnSpc>
            </a:pPr>
            <a:r>
              <a:rPr spc="-10" dirty="0"/>
              <a:t>coupled</a:t>
            </a:r>
            <a:r>
              <a:rPr spc="-25" dirty="0"/>
              <a:t> </a:t>
            </a:r>
            <a:r>
              <a:rPr spc="-10" dirty="0"/>
              <a:t>with</a:t>
            </a:r>
            <a:r>
              <a:rPr spc="-2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10" dirty="0"/>
              <a:t>positive</a:t>
            </a:r>
            <a:r>
              <a:rPr spc="-20" dirty="0"/>
              <a:t> </a:t>
            </a:r>
            <a:r>
              <a:rPr spc="-10" dirty="0"/>
              <a:t>sustainability</a:t>
            </a:r>
            <a:r>
              <a:rPr spc="-25" dirty="0"/>
              <a:t> </a:t>
            </a:r>
            <a:r>
              <a:rPr spc="-10" dirty="0"/>
              <a:t>messaging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cost</a:t>
            </a:r>
            <a:r>
              <a:rPr spc="-20" dirty="0"/>
              <a:t> </a:t>
            </a:r>
            <a:r>
              <a:rPr spc="-10" dirty="0"/>
              <a:t>savings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35%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resulted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coverall</a:t>
            </a:r>
            <a:r>
              <a:rPr spc="-20" dirty="0"/>
              <a:t> </a:t>
            </a:r>
            <a:r>
              <a:rPr dirty="0"/>
              <a:t>being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place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two</a:t>
            </a:r>
            <a:r>
              <a:rPr spc="-25" dirty="0"/>
              <a:t> </a:t>
            </a:r>
            <a:r>
              <a:rPr spc="-10" dirty="0"/>
              <a:t>depots with</a:t>
            </a:r>
            <a:r>
              <a:rPr spc="-30" dirty="0"/>
              <a:t> </a:t>
            </a:r>
            <a:r>
              <a:rPr dirty="0"/>
              <a:t>plans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move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into</a:t>
            </a:r>
            <a:r>
              <a:rPr spc="-30" dirty="0"/>
              <a:t> </a:t>
            </a:r>
            <a:r>
              <a:rPr spc="-10" dirty="0"/>
              <a:t>other</a:t>
            </a:r>
            <a:r>
              <a:rPr spc="-30" dirty="0"/>
              <a:t> </a:t>
            </a:r>
            <a:r>
              <a:rPr spc="-10" dirty="0"/>
              <a:t>maintenance</a:t>
            </a:r>
            <a:r>
              <a:rPr spc="-25" dirty="0"/>
              <a:t> </a:t>
            </a:r>
            <a:r>
              <a:rPr dirty="0"/>
              <a:t>areas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reduce</a:t>
            </a:r>
            <a:r>
              <a:rPr spc="-25" dirty="0"/>
              <a:t> </a:t>
            </a:r>
            <a:r>
              <a:rPr spc="-10" dirty="0"/>
              <a:t>costs</a:t>
            </a:r>
            <a:r>
              <a:rPr spc="-30" dirty="0"/>
              <a:t> </a:t>
            </a:r>
            <a:r>
              <a:rPr spc="-10" dirty="0"/>
              <a:t>further.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Asap Medium"/>
                <a:cs typeface="Asap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Ansell,</a:t>
            </a:r>
            <a:r>
              <a:rPr spc="-10" dirty="0"/>
              <a:t> </a:t>
            </a:r>
            <a:r>
              <a:rPr sz="525" baseline="31746" dirty="0"/>
              <a:t>®</a:t>
            </a:r>
            <a:r>
              <a:rPr sz="525" spc="75" baseline="31746" dirty="0"/>
              <a:t> </a:t>
            </a:r>
            <a:r>
              <a:rPr sz="600" dirty="0"/>
              <a:t>and</a:t>
            </a:r>
            <a:r>
              <a:rPr sz="600" spc="-10" dirty="0"/>
              <a:t> </a:t>
            </a:r>
            <a:r>
              <a:rPr sz="600" dirty="0"/>
              <a:t>™</a:t>
            </a:r>
            <a:r>
              <a:rPr sz="600" spc="-10" dirty="0"/>
              <a:t> </a:t>
            </a:r>
            <a:r>
              <a:rPr sz="600" dirty="0"/>
              <a:t>are</a:t>
            </a:r>
            <a:r>
              <a:rPr sz="600" spc="-10" dirty="0"/>
              <a:t> </a:t>
            </a:r>
            <a:r>
              <a:rPr sz="600" dirty="0"/>
              <a:t>trademarks</a:t>
            </a:r>
            <a:r>
              <a:rPr sz="600" spc="-5" dirty="0"/>
              <a:t> </a:t>
            </a:r>
            <a:r>
              <a:rPr sz="600" dirty="0"/>
              <a:t>owned</a:t>
            </a:r>
            <a:r>
              <a:rPr sz="600" spc="-10" dirty="0"/>
              <a:t> </a:t>
            </a:r>
            <a:r>
              <a:rPr sz="600" dirty="0"/>
              <a:t>by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10" dirty="0"/>
              <a:t> </a:t>
            </a:r>
            <a:r>
              <a:rPr sz="600" dirty="0"/>
              <a:t>Limited</a:t>
            </a:r>
            <a:r>
              <a:rPr sz="600" spc="-10" dirty="0"/>
              <a:t> </a:t>
            </a:r>
            <a:r>
              <a:rPr sz="600" dirty="0"/>
              <a:t>or</a:t>
            </a:r>
            <a:r>
              <a:rPr sz="600" spc="-10" dirty="0"/>
              <a:t> </a:t>
            </a:r>
            <a:r>
              <a:rPr sz="600" dirty="0"/>
              <a:t>one</a:t>
            </a:r>
            <a:r>
              <a:rPr sz="600" spc="-5" dirty="0"/>
              <a:t> </a:t>
            </a:r>
            <a:r>
              <a:rPr sz="600" dirty="0"/>
              <a:t>of</a:t>
            </a:r>
            <a:r>
              <a:rPr sz="600" spc="-10" dirty="0"/>
              <a:t> </a:t>
            </a:r>
            <a:r>
              <a:rPr sz="600" dirty="0"/>
              <a:t>its</a:t>
            </a:r>
            <a:r>
              <a:rPr sz="600" spc="-10" dirty="0"/>
              <a:t> </a:t>
            </a:r>
            <a:r>
              <a:rPr sz="600" dirty="0"/>
              <a:t>affiliates.</a:t>
            </a:r>
            <a:r>
              <a:rPr sz="600" spc="-10" dirty="0"/>
              <a:t> </a:t>
            </a:r>
            <a:r>
              <a:rPr sz="600" dirty="0"/>
              <a:t>©</a:t>
            </a:r>
            <a:r>
              <a:rPr sz="600" spc="-10" dirty="0"/>
              <a:t> </a:t>
            </a:r>
            <a:r>
              <a:rPr sz="600" dirty="0"/>
              <a:t>2025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5" dirty="0"/>
              <a:t> </a:t>
            </a:r>
            <a:r>
              <a:rPr sz="600" dirty="0"/>
              <a:t>Limited.</a:t>
            </a:r>
            <a:r>
              <a:rPr sz="600" spc="-10" dirty="0"/>
              <a:t> </a:t>
            </a:r>
            <a:r>
              <a:rPr sz="600" dirty="0"/>
              <a:t>All</a:t>
            </a:r>
            <a:r>
              <a:rPr sz="600" spc="-10" dirty="0"/>
              <a:t> </a:t>
            </a:r>
            <a:r>
              <a:rPr sz="600" dirty="0"/>
              <a:t>Rights</a:t>
            </a:r>
            <a:r>
              <a:rPr sz="600" spc="-10" dirty="0"/>
              <a:t> Reserved.</a:t>
            </a:r>
            <a:endParaRPr sz="60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sap SemiBold"/>
                <a:cs typeface="Asap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trials</a:t>
            </a:r>
            <a:r>
              <a:rPr spc="-25" dirty="0"/>
              <a:t> </a:t>
            </a:r>
            <a:r>
              <a:rPr spc="-10" dirty="0"/>
              <a:t>proved</a:t>
            </a:r>
            <a:r>
              <a:rPr spc="-25" dirty="0"/>
              <a:t> </a:t>
            </a:r>
            <a:r>
              <a:rPr spc="-10" dirty="0"/>
              <a:t>successful</a:t>
            </a:r>
            <a:r>
              <a:rPr spc="-2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AlphaTec</a:t>
            </a:r>
            <a:r>
              <a:rPr sz="750" spc="-15" baseline="33333" dirty="0"/>
              <a:t>®</a:t>
            </a:r>
            <a:r>
              <a:rPr sz="750" spc="112" baseline="33333" dirty="0"/>
              <a:t> </a:t>
            </a:r>
            <a:r>
              <a:rPr sz="900" spc="-25" dirty="0"/>
              <a:t>1500-</a:t>
            </a:r>
            <a:r>
              <a:rPr sz="900" spc="-10" dirty="0"/>
              <a:t>113</a:t>
            </a:r>
            <a:r>
              <a:rPr sz="900" spc="-20" dirty="0"/>
              <a:t> </a:t>
            </a:r>
            <a:r>
              <a:rPr sz="900" spc="-10" dirty="0"/>
              <a:t>outperformed</a:t>
            </a:r>
            <a:r>
              <a:rPr sz="900" spc="-25" dirty="0"/>
              <a:t> </a:t>
            </a:r>
            <a:r>
              <a:rPr sz="900" dirty="0"/>
              <a:t>the</a:t>
            </a:r>
            <a:r>
              <a:rPr sz="900" spc="-25" dirty="0"/>
              <a:t> </a:t>
            </a:r>
            <a:r>
              <a:rPr sz="900" spc="-10" dirty="0"/>
              <a:t>competitors</a:t>
            </a:r>
            <a:r>
              <a:rPr sz="900" spc="-25" dirty="0"/>
              <a:t> </a:t>
            </a:r>
            <a:r>
              <a:rPr sz="900" spc="-10" dirty="0"/>
              <a:t>coverall</a:t>
            </a:r>
            <a:r>
              <a:rPr sz="900" spc="-25" dirty="0"/>
              <a:t> </a:t>
            </a:r>
            <a:r>
              <a:rPr sz="900" dirty="0"/>
              <a:t>for</a:t>
            </a:r>
            <a:r>
              <a:rPr sz="900" spc="-25" dirty="0"/>
              <a:t> </a:t>
            </a:r>
            <a:r>
              <a:rPr sz="900" spc="-10" dirty="0"/>
              <a:t>durability</a:t>
            </a:r>
            <a:r>
              <a:rPr sz="900" spc="-25" dirty="0"/>
              <a:t> </a:t>
            </a:r>
            <a:r>
              <a:rPr sz="900" dirty="0"/>
              <a:t>and</a:t>
            </a:r>
            <a:r>
              <a:rPr sz="900" spc="-20" dirty="0"/>
              <a:t> </a:t>
            </a:r>
            <a:r>
              <a:rPr sz="900" spc="-10" dirty="0"/>
              <a:t>breathability,</a:t>
            </a:r>
            <a:endParaRPr sz="900"/>
          </a:p>
          <a:p>
            <a:pPr marL="12700" marR="5080">
              <a:lnSpc>
                <a:spcPct val="111100"/>
              </a:lnSpc>
            </a:pPr>
            <a:r>
              <a:rPr spc="-10" dirty="0"/>
              <a:t>coupled</a:t>
            </a:r>
            <a:r>
              <a:rPr spc="-25" dirty="0"/>
              <a:t> </a:t>
            </a:r>
            <a:r>
              <a:rPr spc="-10" dirty="0"/>
              <a:t>with</a:t>
            </a:r>
            <a:r>
              <a:rPr spc="-2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10" dirty="0"/>
              <a:t>positive</a:t>
            </a:r>
            <a:r>
              <a:rPr spc="-20" dirty="0"/>
              <a:t> </a:t>
            </a:r>
            <a:r>
              <a:rPr spc="-10" dirty="0"/>
              <a:t>sustainability</a:t>
            </a:r>
            <a:r>
              <a:rPr spc="-25" dirty="0"/>
              <a:t> </a:t>
            </a:r>
            <a:r>
              <a:rPr spc="-10" dirty="0"/>
              <a:t>messaging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cost</a:t>
            </a:r>
            <a:r>
              <a:rPr spc="-20" dirty="0"/>
              <a:t> </a:t>
            </a:r>
            <a:r>
              <a:rPr spc="-10" dirty="0"/>
              <a:t>savings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35%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resulted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coverall</a:t>
            </a:r>
            <a:r>
              <a:rPr spc="-20" dirty="0"/>
              <a:t> </a:t>
            </a:r>
            <a:r>
              <a:rPr dirty="0"/>
              <a:t>being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place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two</a:t>
            </a:r>
            <a:r>
              <a:rPr spc="-25" dirty="0"/>
              <a:t> </a:t>
            </a:r>
            <a:r>
              <a:rPr spc="-10" dirty="0"/>
              <a:t>depots with</a:t>
            </a:r>
            <a:r>
              <a:rPr spc="-30" dirty="0"/>
              <a:t> </a:t>
            </a:r>
            <a:r>
              <a:rPr dirty="0"/>
              <a:t>plans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move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into</a:t>
            </a:r>
            <a:r>
              <a:rPr spc="-30" dirty="0"/>
              <a:t> </a:t>
            </a:r>
            <a:r>
              <a:rPr spc="-10" dirty="0"/>
              <a:t>other</a:t>
            </a:r>
            <a:r>
              <a:rPr spc="-30" dirty="0"/>
              <a:t> </a:t>
            </a:r>
            <a:r>
              <a:rPr spc="-10" dirty="0"/>
              <a:t>maintenance</a:t>
            </a:r>
            <a:r>
              <a:rPr spc="-25" dirty="0"/>
              <a:t> </a:t>
            </a:r>
            <a:r>
              <a:rPr dirty="0"/>
              <a:t>areas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reduce</a:t>
            </a:r>
            <a:r>
              <a:rPr spc="-25" dirty="0"/>
              <a:t> </a:t>
            </a:r>
            <a:r>
              <a:rPr spc="-10" dirty="0"/>
              <a:t>costs</a:t>
            </a:r>
            <a:r>
              <a:rPr spc="-30" dirty="0"/>
              <a:t> </a:t>
            </a:r>
            <a:r>
              <a:rPr spc="-10" dirty="0"/>
              <a:t>further.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Asap Medium"/>
                <a:cs typeface="Asap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Ansell,</a:t>
            </a:r>
            <a:r>
              <a:rPr spc="-10" dirty="0"/>
              <a:t> </a:t>
            </a:r>
            <a:r>
              <a:rPr sz="525" baseline="31746" dirty="0"/>
              <a:t>®</a:t>
            </a:r>
            <a:r>
              <a:rPr sz="525" spc="75" baseline="31746" dirty="0"/>
              <a:t> </a:t>
            </a:r>
            <a:r>
              <a:rPr sz="600" dirty="0"/>
              <a:t>and</a:t>
            </a:r>
            <a:r>
              <a:rPr sz="600" spc="-10" dirty="0"/>
              <a:t> </a:t>
            </a:r>
            <a:r>
              <a:rPr sz="600" dirty="0"/>
              <a:t>™</a:t>
            </a:r>
            <a:r>
              <a:rPr sz="600" spc="-10" dirty="0"/>
              <a:t> </a:t>
            </a:r>
            <a:r>
              <a:rPr sz="600" dirty="0"/>
              <a:t>are</a:t>
            </a:r>
            <a:r>
              <a:rPr sz="600" spc="-10" dirty="0"/>
              <a:t> </a:t>
            </a:r>
            <a:r>
              <a:rPr sz="600" dirty="0"/>
              <a:t>trademarks</a:t>
            </a:r>
            <a:r>
              <a:rPr sz="600" spc="-5" dirty="0"/>
              <a:t> </a:t>
            </a:r>
            <a:r>
              <a:rPr sz="600" dirty="0"/>
              <a:t>owned</a:t>
            </a:r>
            <a:r>
              <a:rPr sz="600" spc="-10" dirty="0"/>
              <a:t> </a:t>
            </a:r>
            <a:r>
              <a:rPr sz="600" dirty="0"/>
              <a:t>by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10" dirty="0"/>
              <a:t> </a:t>
            </a:r>
            <a:r>
              <a:rPr sz="600" dirty="0"/>
              <a:t>Limited</a:t>
            </a:r>
            <a:r>
              <a:rPr sz="600" spc="-10" dirty="0"/>
              <a:t> </a:t>
            </a:r>
            <a:r>
              <a:rPr sz="600" dirty="0"/>
              <a:t>or</a:t>
            </a:r>
            <a:r>
              <a:rPr sz="600" spc="-10" dirty="0"/>
              <a:t> </a:t>
            </a:r>
            <a:r>
              <a:rPr sz="600" dirty="0"/>
              <a:t>one</a:t>
            </a:r>
            <a:r>
              <a:rPr sz="600" spc="-5" dirty="0"/>
              <a:t> </a:t>
            </a:r>
            <a:r>
              <a:rPr sz="600" dirty="0"/>
              <a:t>of</a:t>
            </a:r>
            <a:r>
              <a:rPr sz="600" spc="-10" dirty="0"/>
              <a:t> </a:t>
            </a:r>
            <a:r>
              <a:rPr sz="600" dirty="0"/>
              <a:t>its</a:t>
            </a:r>
            <a:r>
              <a:rPr sz="600" spc="-10" dirty="0"/>
              <a:t> </a:t>
            </a:r>
            <a:r>
              <a:rPr sz="600" dirty="0"/>
              <a:t>affiliates.</a:t>
            </a:r>
            <a:r>
              <a:rPr sz="600" spc="-10" dirty="0"/>
              <a:t> </a:t>
            </a:r>
            <a:r>
              <a:rPr sz="600" dirty="0"/>
              <a:t>©</a:t>
            </a:r>
            <a:r>
              <a:rPr sz="600" spc="-10" dirty="0"/>
              <a:t> </a:t>
            </a:r>
            <a:r>
              <a:rPr sz="600" dirty="0"/>
              <a:t>2025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5" dirty="0"/>
              <a:t> </a:t>
            </a:r>
            <a:r>
              <a:rPr sz="600" dirty="0"/>
              <a:t>Limited.</a:t>
            </a:r>
            <a:r>
              <a:rPr sz="600" spc="-10" dirty="0"/>
              <a:t> </a:t>
            </a:r>
            <a:r>
              <a:rPr sz="600" dirty="0"/>
              <a:t>All</a:t>
            </a:r>
            <a:r>
              <a:rPr sz="600" spc="-10" dirty="0"/>
              <a:t> </a:t>
            </a:r>
            <a:r>
              <a:rPr sz="600" dirty="0"/>
              <a:t>Rights</a:t>
            </a:r>
            <a:r>
              <a:rPr sz="600" spc="-10" dirty="0"/>
              <a:t> Reserved.</a:t>
            </a:r>
            <a:endParaRPr sz="60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sap SemiBold"/>
                <a:cs typeface="Asap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trials</a:t>
            </a:r>
            <a:r>
              <a:rPr spc="-25" dirty="0"/>
              <a:t> </a:t>
            </a:r>
            <a:r>
              <a:rPr spc="-10" dirty="0"/>
              <a:t>proved</a:t>
            </a:r>
            <a:r>
              <a:rPr spc="-25" dirty="0"/>
              <a:t> </a:t>
            </a:r>
            <a:r>
              <a:rPr spc="-10" dirty="0"/>
              <a:t>successful</a:t>
            </a:r>
            <a:r>
              <a:rPr spc="-2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AlphaTec</a:t>
            </a:r>
            <a:r>
              <a:rPr sz="750" spc="-15" baseline="33333" dirty="0"/>
              <a:t>®</a:t>
            </a:r>
            <a:r>
              <a:rPr sz="750" spc="112" baseline="33333" dirty="0"/>
              <a:t> </a:t>
            </a:r>
            <a:r>
              <a:rPr sz="900" spc="-25" dirty="0"/>
              <a:t>1500-</a:t>
            </a:r>
            <a:r>
              <a:rPr sz="900" spc="-10" dirty="0"/>
              <a:t>113</a:t>
            </a:r>
            <a:r>
              <a:rPr sz="900" spc="-20" dirty="0"/>
              <a:t> </a:t>
            </a:r>
            <a:r>
              <a:rPr sz="900" spc="-10" dirty="0"/>
              <a:t>outperformed</a:t>
            </a:r>
            <a:r>
              <a:rPr sz="900" spc="-25" dirty="0"/>
              <a:t> </a:t>
            </a:r>
            <a:r>
              <a:rPr sz="900" dirty="0"/>
              <a:t>the</a:t>
            </a:r>
            <a:r>
              <a:rPr sz="900" spc="-25" dirty="0"/>
              <a:t> </a:t>
            </a:r>
            <a:r>
              <a:rPr sz="900" spc="-10" dirty="0"/>
              <a:t>competitors</a:t>
            </a:r>
            <a:r>
              <a:rPr sz="900" spc="-25" dirty="0"/>
              <a:t> </a:t>
            </a:r>
            <a:r>
              <a:rPr sz="900" spc="-10" dirty="0"/>
              <a:t>coverall</a:t>
            </a:r>
            <a:r>
              <a:rPr sz="900" spc="-25" dirty="0"/>
              <a:t> </a:t>
            </a:r>
            <a:r>
              <a:rPr sz="900" dirty="0"/>
              <a:t>for</a:t>
            </a:r>
            <a:r>
              <a:rPr sz="900" spc="-25" dirty="0"/>
              <a:t> </a:t>
            </a:r>
            <a:r>
              <a:rPr sz="900" spc="-10" dirty="0"/>
              <a:t>durability</a:t>
            </a:r>
            <a:r>
              <a:rPr sz="900" spc="-25" dirty="0"/>
              <a:t> </a:t>
            </a:r>
            <a:r>
              <a:rPr sz="900" dirty="0"/>
              <a:t>and</a:t>
            </a:r>
            <a:r>
              <a:rPr sz="900" spc="-20" dirty="0"/>
              <a:t> </a:t>
            </a:r>
            <a:r>
              <a:rPr sz="900" spc="-10" dirty="0"/>
              <a:t>breathability,</a:t>
            </a:r>
            <a:endParaRPr sz="900"/>
          </a:p>
          <a:p>
            <a:pPr marL="12700" marR="5080">
              <a:lnSpc>
                <a:spcPct val="111100"/>
              </a:lnSpc>
            </a:pPr>
            <a:r>
              <a:rPr spc="-10" dirty="0"/>
              <a:t>coupled</a:t>
            </a:r>
            <a:r>
              <a:rPr spc="-25" dirty="0"/>
              <a:t> </a:t>
            </a:r>
            <a:r>
              <a:rPr spc="-10" dirty="0"/>
              <a:t>with</a:t>
            </a:r>
            <a:r>
              <a:rPr spc="-2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10" dirty="0"/>
              <a:t>positive</a:t>
            </a:r>
            <a:r>
              <a:rPr spc="-20" dirty="0"/>
              <a:t> </a:t>
            </a:r>
            <a:r>
              <a:rPr spc="-10" dirty="0"/>
              <a:t>sustainability</a:t>
            </a:r>
            <a:r>
              <a:rPr spc="-25" dirty="0"/>
              <a:t> </a:t>
            </a:r>
            <a:r>
              <a:rPr spc="-10" dirty="0"/>
              <a:t>messaging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cost</a:t>
            </a:r>
            <a:r>
              <a:rPr spc="-20" dirty="0"/>
              <a:t> </a:t>
            </a:r>
            <a:r>
              <a:rPr spc="-10" dirty="0"/>
              <a:t>savings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35%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resulted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coverall</a:t>
            </a:r>
            <a:r>
              <a:rPr spc="-20" dirty="0"/>
              <a:t> </a:t>
            </a:r>
            <a:r>
              <a:rPr dirty="0"/>
              <a:t>being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place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two</a:t>
            </a:r>
            <a:r>
              <a:rPr spc="-25" dirty="0"/>
              <a:t> </a:t>
            </a:r>
            <a:r>
              <a:rPr spc="-10" dirty="0"/>
              <a:t>depots with</a:t>
            </a:r>
            <a:r>
              <a:rPr spc="-30" dirty="0"/>
              <a:t> </a:t>
            </a:r>
            <a:r>
              <a:rPr dirty="0"/>
              <a:t>plans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move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into</a:t>
            </a:r>
            <a:r>
              <a:rPr spc="-30" dirty="0"/>
              <a:t> </a:t>
            </a:r>
            <a:r>
              <a:rPr spc="-10" dirty="0"/>
              <a:t>other</a:t>
            </a:r>
            <a:r>
              <a:rPr spc="-30" dirty="0"/>
              <a:t> </a:t>
            </a:r>
            <a:r>
              <a:rPr spc="-10" dirty="0"/>
              <a:t>maintenance</a:t>
            </a:r>
            <a:r>
              <a:rPr spc="-25" dirty="0"/>
              <a:t> </a:t>
            </a:r>
            <a:r>
              <a:rPr dirty="0"/>
              <a:t>areas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reduce</a:t>
            </a:r>
            <a:r>
              <a:rPr spc="-25" dirty="0"/>
              <a:t> </a:t>
            </a:r>
            <a:r>
              <a:rPr spc="-10" dirty="0"/>
              <a:t>costs</a:t>
            </a:r>
            <a:r>
              <a:rPr spc="-30" dirty="0"/>
              <a:t> </a:t>
            </a:r>
            <a:r>
              <a:rPr spc="-10" dirty="0"/>
              <a:t>further.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Asap Medium"/>
                <a:cs typeface="Asap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Ansell,</a:t>
            </a:r>
            <a:r>
              <a:rPr spc="-10" dirty="0"/>
              <a:t> </a:t>
            </a:r>
            <a:r>
              <a:rPr sz="525" baseline="31746" dirty="0"/>
              <a:t>®</a:t>
            </a:r>
            <a:r>
              <a:rPr sz="525" spc="75" baseline="31746" dirty="0"/>
              <a:t> </a:t>
            </a:r>
            <a:r>
              <a:rPr sz="600" dirty="0"/>
              <a:t>and</a:t>
            </a:r>
            <a:r>
              <a:rPr sz="600" spc="-10" dirty="0"/>
              <a:t> </a:t>
            </a:r>
            <a:r>
              <a:rPr sz="600" dirty="0"/>
              <a:t>™</a:t>
            </a:r>
            <a:r>
              <a:rPr sz="600" spc="-10" dirty="0"/>
              <a:t> </a:t>
            </a:r>
            <a:r>
              <a:rPr sz="600" dirty="0"/>
              <a:t>are</a:t>
            </a:r>
            <a:r>
              <a:rPr sz="600" spc="-10" dirty="0"/>
              <a:t> </a:t>
            </a:r>
            <a:r>
              <a:rPr sz="600" dirty="0"/>
              <a:t>trademarks</a:t>
            </a:r>
            <a:r>
              <a:rPr sz="600" spc="-5" dirty="0"/>
              <a:t> </a:t>
            </a:r>
            <a:r>
              <a:rPr sz="600" dirty="0"/>
              <a:t>owned</a:t>
            </a:r>
            <a:r>
              <a:rPr sz="600" spc="-10" dirty="0"/>
              <a:t> </a:t>
            </a:r>
            <a:r>
              <a:rPr sz="600" dirty="0"/>
              <a:t>by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10" dirty="0"/>
              <a:t> </a:t>
            </a:r>
            <a:r>
              <a:rPr sz="600" dirty="0"/>
              <a:t>Limited</a:t>
            </a:r>
            <a:r>
              <a:rPr sz="600" spc="-10" dirty="0"/>
              <a:t> </a:t>
            </a:r>
            <a:r>
              <a:rPr sz="600" dirty="0"/>
              <a:t>or</a:t>
            </a:r>
            <a:r>
              <a:rPr sz="600" spc="-10" dirty="0"/>
              <a:t> </a:t>
            </a:r>
            <a:r>
              <a:rPr sz="600" dirty="0"/>
              <a:t>one</a:t>
            </a:r>
            <a:r>
              <a:rPr sz="600" spc="-5" dirty="0"/>
              <a:t> </a:t>
            </a:r>
            <a:r>
              <a:rPr sz="600" dirty="0"/>
              <a:t>of</a:t>
            </a:r>
            <a:r>
              <a:rPr sz="600" spc="-10" dirty="0"/>
              <a:t> </a:t>
            </a:r>
            <a:r>
              <a:rPr sz="600" dirty="0"/>
              <a:t>its</a:t>
            </a:r>
            <a:r>
              <a:rPr sz="600" spc="-10" dirty="0"/>
              <a:t> </a:t>
            </a:r>
            <a:r>
              <a:rPr sz="600" dirty="0"/>
              <a:t>affiliates.</a:t>
            </a:r>
            <a:r>
              <a:rPr sz="600" spc="-10" dirty="0"/>
              <a:t> </a:t>
            </a:r>
            <a:r>
              <a:rPr sz="600" dirty="0"/>
              <a:t>©</a:t>
            </a:r>
            <a:r>
              <a:rPr sz="600" spc="-10" dirty="0"/>
              <a:t> </a:t>
            </a:r>
            <a:r>
              <a:rPr sz="600" dirty="0"/>
              <a:t>2025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5" dirty="0"/>
              <a:t> </a:t>
            </a:r>
            <a:r>
              <a:rPr sz="600" dirty="0"/>
              <a:t>Limited.</a:t>
            </a:r>
            <a:r>
              <a:rPr sz="600" spc="-10" dirty="0"/>
              <a:t> </a:t>
            </a:r>
            <a:r>
              <a:rPr sz="600" dirty="0"/>
              <a:t>All</a:t>
            </a:r>
            <a:r>
              <a:rPr sz="600" spc="-10" dirty="0"/>
              <a:t> </a:t>
            </a:r>
            <a:r>
              <a:rPr sz="600" dirty="0"/>
              <a:t>Rights</a:t>
            </a:r>
            <a:r>
              <a:rPr sz="600" spc="-10" dirty="0"/>
              <a:t> Reserved.</a:t>
            </a:r>
            <a:endParaRPr sz="60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sap SemiBold"/>
                <a:cs typeface="Asap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trials</a:t>
            </a:r>
            <a:r>
              <a:rPr spc="-25" dirty="0"/>
              <a:t> </a:t>
            </a:r>
            <a:r>
              <a:rPr spc="-10" dirty="0"/>
              <a:t>proved</a:t>
            </a:r>
            <a:r>
              <a:rPr spc="-25" dirty="0"/>
              <a:t> </a:t>
            </a:r>
            <a:r>
              <a:rPr spc="-10" dirty="0"/>
              <a:t>successful</a:t>
            </a:r>
            <a:r>
              <a:rPr spc="-2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AlphaTec</a:t>
            </a:r>
            <a:r>
              <a:rPr sz="750" spc="-15" baseline="33333" dirty="0"/>
              <a:t>®</a:t>
            </a:r>
            <a:r>
              <a:rPr sz="750" spc="112" baseline="33333" dirty="0"/>
              <a:t> </a:t>
            </a:r>
            <a:r>
              <a:rPr sz="900" spc="-25" dirty="0"/>
              <a:t>1500-</a:t>
            </a:r>
            <a:r>
              <a:rPr sz="900" spc="-10" dirty="0"/>
              <a:t>113</a:t>
            </a:r>
            <a:r>
              <a:rPr sz="900" spc="-20" dirty="0"/>
              <a:t> </a:t>
            </a:r>
            <a:r>
              <a:rPr sz="900" spc="-10" dirty="0"/>
              <a:t>outperformed</a:t>
            </a:r>
            <a:r>
              <a:rPr sz="900" spc="-25" dirty="0"/>
              <a:t> </a:t>
            </a:r>
            <a:r>
              <a:rPr sz="900" dirty="0"/>
              <a:t>the</a:t>
            </a:r>
            <a:r>
              <a:rPr sz="900" spc="-25" dirty="0"/>
              <a:t> </a:t>
            </a:r>
            <a:r>
              <a:rPr sz="900" spc="-10" dirty="0"/>
              <a:t>competitors</a:t>
            </a:r>
            <a:r>
              <a:rPr sz="900" spc="-25" dirty="0"/>
              <a:t> </a:t>
            </a:r>
            <a:r>
              <a:rPr sz="900" spc="-10" dirty="0"/>
              <a:t>coverall</a:t>
            </a:r>
            <a:r>
              <a:rPr sz="900" spc="-25" dirty="0"/>
              <a:t> </a:t>
            </a:r>
            <a:r>
              <a:rPr sz="900" dirty="0"/>
              <a:t>for</a:t>
            </a:r>
            <a:r>
              <a:rPr sz="900" spc="-25" dirty="0"/>
              <a:t> </a:t>
            </a:r>
            <a:r>
              <a:rPr sz="900" spc="-10" dirty="0"/>
              <a:t>durability</a:t>
            </a:r>
            <a:r>
              <a:rPr sz="900" spc="-25" dirty="0"/>
              <a:t> </a:t>
            </a:r>
            <a:r>
              <a:rPr sz="900" dirty="0"/>
              <a:t>and</a:t>
            </a:r>
            <a:r>
              <a:rPr sz="900" spc="-20" dirty="0"/>
              <a:t> </a:t>
            </a:r>
            <a:r>
              <a:rPr sz="900" spc="-10" dirty="0"/>
              <a:t>breathability,</a:t>
            </a:r>
            <a:endParaRPr sz="900"/>
          </a:p>
          <a:p>
            <a:pPr marL="12700" marR="5080">
              <a:lnSpc>
                <a:spcPct val="111100"/>
              </a:lnSpc>
            </a:pPr>
            <a:r>
              <a:rPr spc="-10" dirty="0"/>
              <a:t>coupled</a:t>
            </a:r>
            <a:r>
              <a:rPr spc="-25" dirty="0"/>
              <a:t> </a:t>
            </a:r>
            <a:r>
              <a:rPr spc="-10" dirty="0"/>
              <a:t>with</a:t>
            </a:r>
            <a:r>
              <a:rPr spc="-2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10" dirty="0"/>
              <a:t>positive</a:t>
            </a:r>
            <a:r>
              <a:rPr spc="-20" dirty="0"/>
              <a:t> </a:t>
            </a:r>
            <a:r>
              <a:rPr spc="-10" dirty="0"/>
              <a:t>sustainability</a:t>
            </a:r>
            <a:r>
              <a:rPr spc="-25" dirty="0"/>
              <a:t> </a:t>
            </a:r>
            <a:r>
              <a:rPr spc="-10" dirty="0"/>
              <a:t>messaging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cost</a:t>
            </a:r>
            <a:r>
              <a:rPr spc="-20" dirty="0"/>
              <a:t> </a:t>
            </a:r>
            <a:r>
              <a:rPr spc="-10" dirty="0"/>
              <a:t>savings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35%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resulted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coverall</a:t>
            </a:r>
            <a:r>
              <a:rPr spc="-20" dirty="0"/>
              <a:t> </a:t>
            </a:r>
            <a:r>
              <a:rPr dirty="0"/>
              <a:t>being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place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two</a:t>
            </a:r>
            <a:r>
              <a:rPr spc="-25" dirty="0"/>
              <a:t> </a:t>
            </a:r>
            <a:r>
              <a:rPr spc="-10" dirty="0"/>
              <a:t>depots with</a:t>
            </a:r>
            <a:r>
              <a:rPr spc="-30" dirty="0"/>
              <a:t> </a:t>
            </a:r>
            <a:r>
              <a:rPr dirty="0"/>
              <a:t>plans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move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into</a:t>
            </a:r>
            <a:r>
              <a:rPr spc="-30" dirty="0"/>
              <a:t> </a:t>
            </a:r>
            <a:r>
              <a:rPr spc="-10" dirty="0"/>
              <a:t>other</a:t>
            </a:r>
            <a:r>
              <a:rPr spc="-30" dirty="0"/>
              <a:t> </a:t>
            </a:r>
            <a:r>
              <a:rPr spc="-10" dirty="0"/>
              <a:t>maintenance</a:t>
            </a:r>
            <a:r>
              <a:rPr spc="-25" dirty="0"/>
              <a:t> </a:t>
            </a:r>
            <a:r>
              <a:rPr dirty="0"/>
              <a:t>areas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reduce</a:t>
            </a:r>
            <a:r>
              <a:rPr spc="-25" dirty="0"/>
              <a:t> </a:t>
            </a:r>
            <a:r>
              <a:rPr spc="-10" dirty="0"/>
              <a:t>costs</a:t>
            </a:r>
            <a:r>
              <a:rPr spc="-30" dirty="0"/>
              <a:t> </a:t>
            </a:r>
            <a:r>
              <a:rPr spc="-10" dirty="0"/>
              <a:t>further.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8321" y="374086"/>
            <a:ext cx="344002" cy="22818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4149" y="430069"/>
            <a:ext cx="302498" cy="17743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52490" y="360004"/>
            <a:ext cx="159439" cy="24618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59999" y="614955"/>
            <a:ext cx="1058545" cy="69215"/>
          </a:xfrm>
          <a:custGeom>
            <a:avLst/>
            <a:gdLst/>
            <a:ahLst/>
            <a:cxnLst/>
            <a:rect l="l" t="t" r="r" b="b"/>
            <a:pathLst>
              <a:path w="1058545" h="69215">
                <a:moveTo>
                  <a:pt x="1058354" y="0"/>
                </a:moveTo>
                <a:lnTo>
                  <a:pt x="1044452" y="4059"/>
                </a:lnTo>
                <a:lnTo>
                  <a:pt x="1001215" y="12933"/>
                </a:lnTo>
                <a:lnTo>
                  <a:pt x="926343" y="21661"/>
                </a:lnTo>
                <a:lnTo>
                  <a:pt x="817537" y="25285"/>
                </a:lnTo>
                <a:lnTo>
                  <a:pt x="766597" y="24491"/>
                </a:lnTo>
                <a:lnTo>
                  <a:pt x="717538" y="22758"/>
                </a:lnTo>
                <a:lnTo>
                  <a:pt x="669873" y="20358"/>
                </a:lnTo>
                <a:lnTo>
                  <a:pt x="530377" y="11859"/>
                </a:lnTo>
                <a:lnTo>
                  <a:pt x="483426" y="9496"/>
                </a:lnTo>
                <a:lnTo>
                  <a:pt x="435437" y="7817"/>
                </a:lnTo>
                <a:lnTo>
                  <a:pt x="385926" y="7095"/>
                </a:lnTo>
                <a:lnTo>
                  <a:pt x="334406" y="7599"/>
                </a:lnTo>
                <a:lnTo>
                  <a:pt x="280390" y="9601"/>
                </a:lnTo>
                <a:lnTo>
                  <a:pt x="164050" y="21250"/>
                </a:lnTo>
                <a:lnTo>
                  <a:pt x="75725" y="38323"/>
                </a:lnTo>
                <a:lnTo>
                  <a:pt x="19634" y="53751"/>
                </a:lnTo>
                <a:lnTo>
                  <a:pt x="0" y="60464"/>
                </a:lnTo>
                <a:lnTo>
                  <a:pt x="190" y="69049"/>
                </a:lnTo>
                <a:lnTo>
                  <a:pt x="20803" y="64693"/>
                </a:lnTo>
                <a:lnTo>
                  <a:pt x="75118" y="55210"/>
                </a:lnTo>
                <a:lnTo>
                  <a:pt x="151854" y="45979"/>
                </a:lnTo>
                <a:lnTo>
                  <a:pt x="239725" y="42379"/>
                </a:lnTo>
                <a:lnTo>
                  <a:pt x="277694" y="43270"/>
                </a:lnTo>
                <a:lnTo>
                  <a:pt x="319784" y="45017"/>
                </a:lnTo>
                <a:lnTo>
                  <a:pt x="365429" y="47409"/>
                </a:lnTo>
                <a:lnTo>
                  <a:pt x="518039" y="56321"/>
                </a:lnTo>
                <a:lnTo>
                  <a:pt x="572249" y="59162"/>
                </a:lnTo>
                <a:lnTo>
                  <a:pt x="627187" y="61585"/>
                </a:lnTo>
                <a:lnTo>
                  <a:pt x="682288" y="63375"/>
                </a:lnTo>
                <a:lnTo>
                  <a:pt x="736985" y="64321"/>
                </a:lnTo>
                <a:lnTo>
                  <a:pt x="790714" y="64211"/>
                </a:lnTo>
                <a:lnTo>
                  <a:pt x="902601" y="54270"/>
                </a:lnTo>
                <a:lnTo>
                  <a:pt x="986826" y="34604"/>
                </a:lnTo>
                <a:lnTo>
                  <a:pt x="1039911" y="15362"/>
                </a:lnTo>
                <a:lnTo>
                  <a:pt x="1058379" y="6692"/>
                </a:lnTo>
                <a:lnTo>
                  <a:pt x="1058354" y="0"/>
                </a:lnTo>
                <a:close/>
              </a:path>
            </a:pathLst>
          </a:custGeom>
          <a:solidFill>
            <a:srgbClr val="00B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779999" y="5668256"/>
            <a:ext cx="0" cy="2331085"/>
          </a:xfrm>
          <a:custGeom>
            <a:avLst/>
            <a:gdLst/>
            <a:ahLst/>
            <a:cxnLst/>
            <a:rect l="l" t="t" r="r" b="b"/>
            <a:pathLst>
              <a:path h="2331084">
                <a:moveTo>
                  <a:pt x="0" y="0"/>
                </a:moveTo>
                <a:lnTo>
                  <a:pt x="0" y="2330843"/>
                </a:lnTo>
              </a:path>
            </a:pathLst>
          </a:custGeom>
          <a:ln w="12700">
            <a:solidFill>
              <a:srgbClr val="35BCAC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773639" y="5636437"/>
            <a:ext cx="12700" cy="2381885"/>
          </a:xfrm>
          <a:custGeom>
            <a:avLst/>
            <a:gdLst/>
            <a:ahLst/>
            <a:cxnLst/>
            <a:rect l="l" t="t" r="r" b="b"/>
            <a:pathLst>
              <a:path w="12700" h="2381884">
                <a:moveTo>
                  <a:pt x="12700" y="2375395"/>
                </a:moveTo>
                <a:lnTo>
                  <a:pt x="10845" y="2370912"/>
                </a:lnTo>
                <a:lnTo>
                  <a:pt x="6350" y="2369045"/>
                </a:lnTo>
                <a:lnTo>
                  <a:pt x="1866" y="2370912"/>
                </a:lnTo>
                <a:lnTo>
                  <a:pt x="0" y="2375395"/>
                </a:lnTo>
                <a:lnTo>
                  <a:pt x="1866" y="2379891"/>
                </a:lnTo>
                <a:lnTo>
                  <a:pt x="6350" y="2381745"/>
                </a:lnTo>
                <a:lnTo>
                  <a:pt x="10845" y="2379891"/>
                </a:lnTo>
                <a:lnTo>
                  <a:pt x="12700" y="2375395"/>
                </a:lnTo>
                <a:close/>
              </a:path>
              <a:path w="12700" h="2381884">
                <a:moveTo>
                  <a:pt x="12700" y="6350"/>
                </a:moveTo>
                <a:lnTo>
                  <a:pt x="10845" y="1866"/>
                </a:lnTo>
                <a:lnTo>
                  <a:pt x="6350" y="0"/>
                </a:lnTo>
                <a:lnTo>
                  <a:pt x="1866" y="1866"/>
                </a:lnTo>
                <a:lnTo>
                  <a:pt x="0" y="6350"/>
                </a:lnTo>
                <a:lnTo>
                  <a:pt x="1866" y="10845"/>
                </a:lnTo>
                <a:lnTo>
                  <a:pt x="6350" y="12700"/>
                </a:lnTo>
                <a:lnTo>
                  <a:pt x="10845" y="10845"/>
                </a:lnTo>
                <a:lnTo>
                  <a:pt x="12700" y="6350"/>
                </a:lnTo>
                <a:close/>
              </a:path>
            </a:pathLst>
          </a:custGeom>
          <a:solidFill>
            <a:srgbClr val="35B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7300" y="10248131"/>
            <a:ext cx="4083050" cy="113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Asap Medium"/>
                <a:cs typeface="Asap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Ansell,</a:t>
            </a:r>
            <a:r>
              <a:rPr spc="-10" dirty="0"/>
              <a:t> </a:t>
            </a:r>
            <a:r>
              <a:rPr sz="525" baseline="31746" dirty="0"/>
              <a:t>®</a:t>
            </a:r>
            <a:r>
              <a:rPr sz="525" spc="75" baseline="31746" dirty="0"/>
              <a:t> </a:t>
            </a:r>
            <a:r>
              <a:rPr sz="600" dirty="0"/>
              <a:t>and</a:t>
            </a:r>
            <a:r>
              <a:rPr sz="600" spc="-10" dirty="0"/>
              <a:t> </a:t>
            </a:r>
            <a:r>
              <a:rPr sz="600" dirty="0"/>
              <a:t>™</a:t>
            </a:r>
            <a:r>
              <a:rPr sz="600" spc="-10" dirty="0"/>
              <a:t> </a:t>
            </a:r>
            <a:r>
              <a:rPr sz="600" dirty="0"/>
              <a:t>are</a:t>
            </a:r>
            <a:r>
              <a:rPr sz="600" spc="-10" dirty="0"/>
              <a:t> </a:t>
            </a:r>
            <a:r>
              <a:rPr sz="600" dirty="0"/>
              <a:t>trademarks</a:t>
            </a:r>
            <a:r>
              <a:rPr sz="600" spc="-5" dirty="0"/>
              <a:t> </a:t>
            </a:r>
            <a:r>
              <a:rPr sz="600" dirty="0"/>
              <a:t>owned</a:t>
            </a:r>
            <a:r>
              <a:rPr sz="600" spc="-10" dirty="0"/>
              <a:t> </a:t>
            </a:r>
            <a:r>
              <a:rPr sz="600" dirty="0"/>
              <a:t>by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10" dirty="0"/>
              <a:t> </a:t>
            </a:r>
            <a:r>
              <a:rPr sz="600" dirty="0"/>
              <a:t>Limited</a:t>
            </a:r>
            <a:r>
              <a:rPr sz="600" spc="-10" dirty="0"/>
              <a:t> </a:t>
            </a:r>
            <a:r>
              <a:rPr sz="600" dirty="0"/>
              <a:t>or</a:t>
            </a:r>
            <a:r>
              <a:rPr sz="600" spc="-10" dirty="0"/>
              <a:t> </a:t>
            </a:r>
            <a:r>
              <a:rPr sz="600" dirty="0"/>
              <a:t>one</a:t>
            </a:r>
            <a:r>
              <a:rPr sz="600" spc="-5" dirty="0"/>
              <a:t> </a:t>
            </a:r>
            <a:r>
              <a:rPr sz="600" dirty="0"/>
              <a:t>of</a:t>
            </a:r>
            <a:r>
              <a:rPr sz="600" spc="-10" dirty="0"/>
              <a:t> </a:t>
            </a:r>
            <a:r>
              <a:rPr sz="600" dirty="0"/>
              <a:t>its</a:t>
            </a:r>
            <a:r>
              <a:rPr sz="600" spc="-10" dirty="0"/>
              <a:t> </a:t>
            </a:r>
            <a:r>
              <a:rPr sz="600" dirty="0"/>
              <a:t>affiliates.</a:t>
            </a:r>
            <a:r>
              <a:rPr sz="600" spc="-10" dirty="0"/>
              <a:t> </a:t>
            </a:r>
            <a:r>
              <a:rPr sz="600" dirty="0"/>
              <a:t>©</a:t>
            </a:r>
            <a:r>
              <a:rPr sz="600" spc="-10" dirty="0"/>
              <a:t> </a:t>
            </a:r>
            <a:r>
              <a:rPr sz="600" dirty="0"/>
              <a:t>2025</a:t>
            </a:r>
            <a:r>
              <a:rPr sz="600" spc="-10" dirty="0"/>
              <a:t> </a:t>
            </a:r>
            <a:r>
              <a:rPr sz="600" dirty="0"/>
              <a:t>Ansell</a:t>
            </a:r>
            <a:r>
              <a:rPr sz="600" spc="-5" dirty="0"/>
              <a:t> </a:t>
            </a:r>
            <a:r>
              <a:rPr sz="600" dirty="0"/>
              <a:t>Limited.</a:t>
            </a:r>
            <a:r>
              <a:rPr sz="600" spc="-10" dirty="0"/>
              <a:t> </a:t>
            </a:r>
            <a:r>
              <a:rPr sz="600" dirty="0"/>
              <a:t>All</a:t>
            </a:r>
            <a:r>
              <a:rPr sz="600" spc="-10" dirty="0"/>
              <a:t> </a:t>
            </a:r>
            <a:r>
              <a:rPr sz="600" dirty="0"/>
              <a:t>Rights</a:t>
            </a:r>
            <a:r>
              <a:rPr sz="600" spc="-10" dirty="0"/>
              <a:t> Reserved.</a:t>
            </a:r>
            <a:endParaRPr sz="6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5400" y="8827898"/>
            <a:ext cx="6377940" cy="461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Asap SemiBold"/>
                <a:cs typeface="Asap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trials</a:t>
            </a:r>
            <a:r>
              <a:rPr spc="-25" dirty="0"/>
              <a:t> </a:t>
            </a:r>
            <a:r>
              <a:rPr spc="-10" dirty="0"/>
              <a:t>proved</a:t>
            </a:r>
            <a:r>
              <a:rPr spc="-25" dirty="0"/>
              <a:t> </a:t>
            </a:r>
            <a:r>
              <a:rPr spc="-10" dirty="0"/>
              <a:t>successful</a:t>
            </a:r>
            <a:r>
              <a:rPr spc="-2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AlphaTec</a:t>
            </a:r>
            <a:r>
              <a:rPr sz="750" spc="-15" baseline="33333" dirty="0"/>
              <a:t>®</a:t>
            </a:r>
            <a:r>
              <a:rPr sz="750" spc="112" baseline="33333" dirty="0"/>
              <a:t> </a:t>
            </a:r>
            <a:r>
              <a:rPr sz="900" spc="-25" dirty="0"/>
              <a:t>1500-</a:t>
            </a:r>
            <a:r>
              <a:rPr sz="900" spc="-10" dirty="0"/>
              <a:t>113</a:t>
            </a:r>
            <a:r>
              <a:rPr sz="900" spc="-20" dirty="0"/>
              <a:t> </a:t>
            </a:r>
            <a:r>
              <a:rPr sz="900" spc="-10" dirty="0"/>
              <a:t>outperformed</a:t>
            </a:r>
            <a:r>
              <a:rPr sz="900" spc="-25" dirty="0"/>
              <a:t> </a:t>
            </a:r>
            <a:r>
              <a:rPr sz="900" dirty="0"/>
              <a:t>the</a:t>
            </a:r>
            <a:r>
              <a:rPr sz="900" spc="-25" dirty="0"/>
              <a:t> </a:t>
            </a:r>
            <a:r>
              <a:rPr sz="900" spc="-10" dirty="0"/>
              <a:t>competitors</a:t>
            </a:r>
            <a:r>
              <a:rPr sz="900" spc="-25" dirty="0"/>
              <a:t> </a:t>
            </a:r>
            <a:r>
              <a:rPr sz="900" spc="-10" dirty="0"/>
              <a:t>coverall</a:t>
            </a:r>
            <a:r>
              <a:rPr sz="900" spc="-25" dirty="0"/>
              <a:t> </a:t>
            </a:r>
            <a:r>
              <a:rPr sz="900" dirty="0"/>
              <a:t>for</a:t>
            </a:r>
            <a:r>
              <a:rPr sz="900" spc="-25" dirty="0"/>
              <a:t> </a:t>
            </a:r>
            <a:r>
              <a:rPr sz="900" spc="-10" dirty="0"/>
              <a:t>durability</a:t>
            </a:r>
            <a:r>
              <a:rPr sz="900" spc="-25" dirty="0"/>
              <a:t> </a:t>
            </a:r>
            <a:r>
              <a:rPr sz="900" dirty="0"/>
              <a:t>and</a:t>
            </a:r>
            <a:r>
              <a:rPr sz="900" spc="-20" dirty="0"/>
              <a:t> </a:t>
            </a:r>
            <a:r>
              <a:rPr sz="900" spc="-10" dirty="0"/>
              <a:t>breathability,</a:t>
            </a:r>
            <a:endParaRPr sz="900"/>
          </a:p>
          <a:p>
            <a:pPr marL="12700" marR="5080">
              <a:lnSpc>
                <a:spcPct val="111100"/>
              </a:lnSpc>
            </a:pPr>
            <a:r>
              <a:rPr spc="-10" dirty="0"/>
              <a:t>coupled</a:t>
            </a:r>
            <a:r>
              <a:rPr spc="-25" dirty="0"/>
              <a:t> </a:t>
            </a:r>
            <a:r>
              <a:rPr spc="-10" dirty="0"/>
              <a:t>with</a:t>
            </a:r>
            <a:r>
              <a:rPr spc="-2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10" dirty="0"/>
              <a:t>positive</a:t>
            </a:r>
            <a:r>
              <a:rPr spc="-20" dirty="0"/>
              <a:t> </a:t>
            </a:r>
            <a:r>
              <a:rPr spc="-10" dirty="0"/>
              <a:t>sustainability</a:t>
            </a:r>
            <a:r>
              <a:rPr spc="-25" dirty="0"/>
              <a:t> </a:t>
            </a:r>
            <a:r>
              <a:rPr spc="-10" dirty="0"/>
              <a:t>messaging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cost</a:t>
            </a:r>
            <a:r>
              <a:rPr spc="-20" dirty="0"/>
              <a:t> </a:t>
            </a:r>
            <a:r>
              <a:rPr spc="-10" dirty="0"/>
              <a:t>savings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35%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spc="-10" dirty="0"/>
              <a:t>resulted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coverall</a:t>
            </a:r>
            <a:r>
              <a:rPr spc="-20" dirty="0"/>
              <a:t> </a:t>
            </a:r>
            <a:r>
              <a:rPr dirty="0"/>
              <a:t>being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place</a:t>
            </a:r>
            <a:r>
              <a:rPr spc="-2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two</a:t>
            </a:r>
            <a:r>
              <a:rPr spc="-25" dirty="0"/>
              <a:t> </a:t>
            </a:r>
            <a:r>
              <a:rPr spc="-10" dirty="0"/>
              <a:t>depots with</a:t>
            </a:r>
            <a:r>
              <a:rPr spc="-30" dirty="0"/>
              <a:t> </a:t>
            </a:r>
            <a:r>
              <a:rPr dirty="0"/>
              <a:t>plans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move</a:t>
            </a:r>
            <a:r>
              <a:rPr spc="-25" dirty="0"/>
              <a:t> </a:t>
            </a:r>
            <a:r>
              <a:rPr dirty="0"/>
              <a:t>it</a:t>
            </a:r>
            <a:r>
              <a:rPr spc="-30" dirty="0"/>
              <a:t> </a:t>
            </a:r>
            <a:r>
              <a:rPr dirty="0"/>
              <a:t>into</a:t>
            </a:r>
            <a:r>
              <a:rPr spc="-30" dirty="0"/>
              <a:t> </a:t>
            </a:r>
            <a:r>
              <a:rPr spc="-10" dirty="0"/>
              <a:t>other</a:t>
            </a:r>
            <a:r>
              <a:rPr spc="-30" dirty="0"/>
              <a:t> </a:t>
            </a:r>
            <a:r>
              <a:rPr spc="-10" dirty="0"/>
              <a:t>maintenance</a:t>
            </a:r>
            <a:r>
              <a:rPr spc="-25" dirty="0"/>
              <a:t> </a:t>
            </a:r>
            <a:r>
              <a:rPr dirty="0"/>
              <a:t>areas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reduce</a:t>
            </a:r>
            <a:r>
              <a:rPr spc="-25" dirty="0"/>
              <a:t> </a:t>
            </a:r>
            <a:r>
              <a:rPr spc="-10" dirty="0"/>
              <a:t>costs</a:t>
            </a:r>
            <a:r>
              <a:rPr spc="-30" dirty="0"/>
              <a:t> </a:t>
            </a:r>
            <a:r>
              <a:rPr spc="-10" dirty="0"/>
              <a:t>further.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93230" y="544303"/>
            <a:ext cx="9194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00B09B"/>
                </a:solidFill>
                <a:latin typeface="Asap SemiBold"/>
                <a:cs typeface="Asap SemiBold"/>
              </a:rPr>
              <a:t>HISTÓRIA</a:t>
            </a:r>
            <a:r>
              <a:rPr sz="1000" b="1" spc="-20" dirty="0">
                <a:solidFill>
                  <a:srgbClr val="00B09B"/>
                </a:solidFill>
                <a:latin typeface="Asap SemiBold"/>
                <a:cs typeface="Asap SemiBold"/>
              </a:rPr>
              <a:t> DE RESULTADOS</a:t>
            </a:r>
            <a:endParaRPr sz="1000">
              <a:latin typeface="Asap SemiBold"/>
              <a:cs typeface="Asap Semi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13599" y="5011712"/>
            <a:ext cx="14846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" sz="1200" b="1" dirty="0">
                <a:solidFill>
                  <a:srgbClr val="00B09B"/>
                </a:solidFill>
                <a:latin typeface="Asap SemiBold"/>
                <a:cs typeface="Asap SemiBold"/>
              </a:rPr>
              <a:t>A SOLUÇÃO</a:t>
            </a:r>
            <a:endParaRPr sz="1200" dirty="0">
              <a:latin typeface="Asap SemiBold"/>
              <a:cs typeface="Asap SemiBo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13599" y="5417809"/>
            <a:ext cx="3125470" cy="3106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050"/>
              </a:lnSpc>
            </a:pP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“Enquanto faculdade, estamos e estaremos sempre à procura de adotar novos métodos de trabalho que ajudem a reduzir o impacto que as nossas atividades de ensino e investigação têm sobre o ambiente”, afirma Tim Calder, responsável de gestão de resíduos. “O programa foi-nos dado a conhecer durante diálogos com o nosso parceiro de distribuição e ficou claro que o RightCycle seria uma ótima forma de lidar com um fluxo de resíduos que, na altura, não tinha uma rota clara e óbvia para a reciclagem/transformação de resíduos. Dada a grande quantidade de luvas usadas diariamente na Faculdade de Química, a introdução do programa em colaboração com a Ansell foi extremamente fácil.” </a:t>
            </a: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regular" pitchFamily="2" charset="0"/>
            </a:endParaRPr>
          </a:p>
          <a:p>
            <a:pPr>
              <a:lnSpc>
                <a:spcPts val="1050"/>
              </a:lnSpc>
            </a:pP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O </a:t>
            </a:r>
            <a:r>
              <a:rPr lang="pt" sz="900" b="1" dirty="0" err="1">
                <a:solidFill>
                  <a:srgbClr val="545557"/>
                </a:solidFill>
                <a:latin typeface="Asap regular" pitchFamily="2" charset="0"/>
              </a:rPr>
              <a:t>programa RightCycle </a:t>
            </a: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trabalha com instalações de investigação e fabrico para converter produtos difíceis de reciclar, como luvas e vestuário de proteção usados não perigosos, em novos bens de consumo.</a:t>
            </a:r>
          </a:p>
          <a:p>
            <a:pPr>
              <a:lnSpc>
                <a:spcPts val="1050"/>
              </a:lnSpc>
            </a:pP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 </a:t>
            </a: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regular" pitchFamily="2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26299" y="5326774"/>
            <a:ext cx="419734" cy="0"/>
          </a:xfrm>
          <a:custGeom>
            <a:avLst/>
            <a:gdLst/>
            <a:ahLst/>
            <a:cxnLst/>
            <a:rect l="l" t="t" r="r" b="b"/>
            <a:pathLst>
              <a:path w="419735">
                <a:moveTo>
                  <a:pt x="0" y="0"/>
                </a:moveTo>
                <a:lnTo>
                  <a:pt x="419696" y="0"/>
                </a:lnTo>
              </a:path>
            </a:pathLst>
          </a:custGeom>
          <a:ln w="25400">
            <a:solidFill>
              <a:srgbClr val="00B0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47300" y="5011712"/>
            <a:ext cx="12973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" sz="1200" b="1" spc="-10" dirty="0">
                <a:solidFill>
                  <a:srgbClr val="00B09B"/>
                </a:solidFill>
                <a:latin typeface="Asap SemiBold"/>
                <a:cs typeface="Asap SemiBold"/>
              </a:rPr>
              <a:t>O DESAFIO</a:t>
            </a:r>
            <a:endParaRPr sz="1200" dirty="0">
              <a:latin typeface="Asap SemiBold"/>
              <a:cs typeface="Asap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7300" y="5417809"/>
            <a:ext cx="3199130" cy="19781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050"/>
              </a:lnSpc>
            </a:pP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A </a:t>
            </a:r>
            <a:r>
              <a:rPr lang="pt" sz="900" b="1" dirty="0">
                <a:solidFill>
                  <a:srgbClr val="545557"/>
                </a:solidFill>
                <a:latin typeface="Asap regular" pitchFamily="2" charset="0"/>
              </a:rPr>
              <a:t>Universidade de Edimburgo </a:t>
            </a: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é uma das universidades mais prestigiadas do mundo e tanto a Universidade como a Faculdade de Química têm uma reputação académica muito sólida, com excelentes perfis de investigação. A Universidade também está comprometida com o </a:t>
            </a:r>
            <a:r>
              <a:rPr lang="pt" sz="900" b="1" dirty="0">
                <a:solidFill>
                  <a:srgbClr val="545557"/>
                </a:solidFill>
                <a:latin typeface="Asap regular" pitchFamily="2" charset="0"/>
              </a:rPr>
              <a:t>acordo de objetivos de desenvolvimento sustentável </a:t>
            </a: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e destacou projetos e iniciativas que contribuem diretamente para cada um dos objetivos.</a:t>
            </a: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regular" pitchFamily="2" charset="0"/>
            </a:endParaRPr>
          </a:p>
          <a:p>
            <a:pPr>
              <a:lnSpc>
                <a:spcPts val="1050"/>
              </a:lnSpc>
            </a:pP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A </a:t>
            </a:r>
            <a:r>
              <a:rPr lang="pt" sz="900" b="1" dirty="0">
                <a:solidFill>
                  <a:srgbClr val="545557"/>
                </a:solidFill>
                <a:latin typeface="Asap regular" pitchFamily="2" charset="0"/>
              </a:rPr>
              <a:t>Faculdade de Química </a:t>
            </a:r>
            <a:r>
              <a:rPr lang="pt" sz="900" dirty="0">
                <a:solidFill>
                  <a:srgbClr val="545557"/>
                </a:solidFill>
                <a:latin typeface="Asap regular" pitchFamily="2" charset="0"/>
              </a:rPr>
              <a:t>utiliza 200 000 pares de luvas por ano para efeitos de ensino e investigação, o que dá origem a uma quantidade considerável de resíduos.</a:t>
            </a: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regular" pitchFamily="2" charset="0"/>
            </a:endParaRP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regular" pitchFamily="2" charset="0"/>
            </a:endParaRPr>
          </a:p>
          <a:p>
            <a:pPr>
              <a:lnSpc>
                <a:spcPts val="1050"/>
              </a:lnSpc>
            </a:pPr>
            <a:endParaRPr lang="pt" sz="900" dirty="0">
              <a:solidFill>
                <a:srgbClr val="545557"/>
              </a:solidFill>
              <a:latin typeface="Asap regular" pitchFamily="2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0000" y="5321613"/>
            <a:ext cx="319405" cy="0"/>
          </a:xfrm>
          <a:custGeom>
            <a:avLst/>
            <a:gdLst/>
            <a:ahLst/>
            <a:cxnLst/>
            <a:rect l="l" t="t" r="r" b="b"/>
            <a:pathLst>
              <a:path w="319405">
                <a:moveTo>
                  <a:pt x="0" y="0"/>
                </a:moveTo>
                <a:lnTo>
                  <a:pt x="319341" y="0"/>
                </a:lnTo>
              </a:path>
            </a:pathLst>
          </a:custGeom>
          <a:ln w="25400">
            <a:solidFill>
              <a:srgbClr val="00B0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7300" y="7927411"/>
            <a:ext cx="6840220" cy="2169137"/>
          </a:xfrm>
          <a:custGeom>
            <a:avLst/>
            <a:gdLst/>
            <a:ahLst/>
            <a:cxnLst/>
            <a:rect l="l" t="t" r="r" b="b"/>
            <a:pathLst>
              <a:path w="6840220" h="1563370">
                <a:moveTo>
                  <a:pt x="6840004" y="0"/>
                </a:moveTo>
                <a:lnTo>
                  <a:pt x="0" y="0"/>
                </a:lnTo>
                <a:lnTo>
                  <a:pt x="0" y="1562747"/>
                </a:lnTo>
                <a:lnTo>
                  <a:pt x="6840004" y="1562747"/>
                </a:lnTo>
                <a:lnTo>
                  <a:pt x="6840004" y="0"/>
                </a:lnTo>
                <a:close/>
              </a:path>
            </a:pathLst>
          </a:custGeom>
          <a:solidFill>
            <a:srgbClr val="DBE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9994" y="7861300"/>
            <a:ext cx="6840220" cy="156337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217804">
              <a:lnSpc>
                <a:spcPct val="100000"/>
              </a:lnSpc>
              <a:spcBef>
                <a:spcPts val="905"/>
              </a:spcBef>
            </a:pPr>
            <a:r>
              <a:rPr sz="1200" b="1" spc="-10" dirty="0">
                <a:solidFill>
                  <a:srgbClr val="00B09B"/>
                </a:solidFill>
                <a:latin typeface="Asap SemiBold"/>
                <a:cs typeface="Asap SemiBold"/>
              </a:rPr>
              <a:t>RESULTADOS</a:t>
            </a:r>
            <a:endParaRPr sz="1200">
              <a:latin typeface="Asap SemiBold"/>
              <a:cs typeface="Asap SemiBold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8100" y="8277542"/>
            <a:ext cx="319405" cy="0"/>
          </a:xfrm>
          <a:custGeom>
            <a:avLst/>
            <a:gdLst/>
            <a:ahLst/>
            <a:cxnLst/>
            <a:rect l="l" t="t" r="r" b="b"/>
            <a:pathLst>
              <a:path w="319405">
                <a:moveTo>
                  <a:pt x="0" y="0"/>
                </a:moveTo>
                <a:lnTo>
                  <a:pt x="319341" y="0"/>
                </a:lnTo>
              </a:path>
            </a:pathLst>
          </a:custGeom>
          <a:ln w="25400">
            <a:solidFill>
              <a:srgbClr val="00B0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19380" y="4109810"/>
            <a:ext cx="15576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" sz="1900" b="1" spc="-30" dirty="0">
                <a:solidFill>
                  <a:srgbClr val="006AB6"/>
                </a:solidFill>
                <a:latin typeface="Asap SemiBold"/>
                <a:cs typeface="Asap SemiBold"/>
              </a:rPr>
              <a:t>19 680</a:t>
            </a:r>
            <a:r>
              <a:rPr sz="1900" b="1" spc="-185" dirty="0">
                <a:solidFill>
                  <a:srgbClr val="006AB6"/>
                </a:solidFill>
                <a:latin typeface="Asap SemiBold"/>
                <a:cs typeface="Asap SemiBold"/>
              </a:rPr>
              <a:t> </a:t>
            </a:r>
            <a:r>
              <a:rPr lang="pt" sz="1100" b="1" spc="-10" dirty="0">
                <a:solidFill>
                  <a:srgbClr val="00B09B"/>
                </a:solidFill>
                <a:latin typeface="Asap SemiBold"/>
                <a:cs typeface="Asap SemiBold"/>
              </a:rPr>
              <a:t>kg desviados da colocação em aterro desde 2014</a:t>
            </a:r>
            <a:endParaRPr sz="1100" dirty="0">
              <a:latin typeface="Asap SemiBold"/>
              <a:cs typeface="Asap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77536" y="4115767"/>
            <a:ext cx="164493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" sz="1900" b="1" spc="-30" dirty="0">
                <a:solidFill>
                  <a:srgbClr val="006AB6"/>
                </a:solidFill>
                <a:latin typeface="Asap SemiBold"/>
                <a:cs typeface="Asap SemiBold"/>
              </a:rPr>
              <a:t>85%</a:t>
            </a:r>
            <a:r>
              <a:rPr lang="pt" sz="1900" b="1" spc="-155" dirty="0">
                <a:solidFill>
                  <a:srgbClr val="006AB6"/>
                </a:solidFill>
                <a:latin typeface="Asap SemiBold"/>
                <a:cs typeface="Asap SemiBold"/>
              </a:rPr>
              <a:t> </a:t>
            </a:r>
            <a:r>
              <a:rPr lang="pt" sz="1100" b="1" dirty="0">
                <a:solidFill>
                  <a:srgbClr val="00B09B"/>
                </a:solidFill>
                <a:latin typeface="Asap SemiBold"/>
                <a:cs typeface="Asap SemiBold"/>
              </a:rPr>
              <a:t>das luvas usadas de laboratório recicladas</a:t>
            </a:r>
            <a:endParaRPr lang="pt" sz="1100" dirty="0">
              <a:latin typeface="Asap SemiBold"/>
              <a:cs typeface="Asap SemiBold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234592" y="4470443"/>
            <a:ext cx="8890" cy="57150"/>
          </a:xfrm>
          <a:custGeom>
            <a:avLst/>
            <a:gdLst/>
            <a:ahLst/>
            <a:cxnLst/>
            <a:rect l="l" t="t" r="r" b="b"/>
            <a:pathLst>
              <a:path w="8889" h="57150">
                <a:moveTo>
                  <a:pt x="0" y="0"/>
                </a:moveTo>
                <a:lnTo>
                  <a:pt x="0" y="50831"/>
                </a:lnTo>
                <a:lnTo>
                  <a:pt x="8813" y="56900"/>
                </a:lnTo>
                <a:lnTo>
                  <a:pt x="8813" y="5818"/>
                </a:lnTo>
                <a:lnTo>
                  <a:pt x="0" y="0"/>
                </a:lnTo>
                <a:close/>
              </a:path>
            </a:pathLst>
          </a:custGeom>
          <a:solidFill>
            <a:srgbClr val="D2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6" name="object 276"/>
          <p:cNvGrpSpPr/>
          <p:nvPr/>
        </p:nvGrpSpPr>
        <p:grpSpPr>
          <a:xfrm>
            <a:off x="807127" y="3060700"/>
            <a:ext cx="1452880" cy="936625"/>
            <a:chOff x="2994634" y="4019231"/>
            <a:chExt cx="1452880" cy="936625"/>
          </a:xfrm>
        </p:grpSpPr>
        <p:sp>
          <p:nvSpPr>
            <p:cNvPr id="277" name="object 277"/>
            <p:cNvSpPr/>
            <p:nvPr/>
          </p:nvSpPr>
          <p:spPr>
            <a:xfrm>
              <a:off x="2994634" y="4504054"/>
              <a:ext cx="1450975" cy="451484"/>
            </a:xfrm>
            <a:custGeom>
              <a:avLst/>
              <a:gdLst/>
              <a:ahLst/>
              <a:cxnLst/>
              <a:rect l="l" t="t" r="r" b="b"/>
              <a:pathLst>
                <a:path w="1450975" h="451485">
                  <a:moveTo>
                    <a:pt x="1089221" y="163642"/>
                  </a:moveTo>
                  <a:lnTo>
                    <a:pt x="851400" y="163642"/>
                  </a:lnTo>
                  <a:lnTo>
                    <a:pt x="1153005" y="376879"/>
                  </a:lnTo>
                  <a:lnTo>
                    <a:pt x="1075162" y="382183"/>
                  </a:lnTo>
                  <a:lnTo>
                    <a:pt x="1075025" y="390059"/>
                  </a:lnTo>
                  <a:lnTo>
                    <a:pt x="1324959" y="451282"/>
                  </a:lnTo>
                  <a:lnTo>
                    <a:pt x="1427273" y="451282"/>
                  </a:lnTo>
                  <a:lnTo>
                    <a:pt x="1449520" y="360518"/>
                  </a:lnTo>
                  <a:lnTo>
                    <a:pt x="1390562" y="360518"/>
                  </a:lnTo>
                  <a:lnTo>
                    <a:pt x="1089221" y="163642"/>
                  </a:lnTo>
                  <a:close/>
                </a:path>
                <a:path w="1450975" h="451485">
                  <a:moveTo>
                    <a:pt x="1450486" y="356577"/>
                  </a:moveTo>
                  <a:lnTo>
                    <a:pt x="1390562" y="360518"/>
                  </a:lnTo>
                  <a:lnTo>
                    <a:pt x="1449520" y="360518"/>
                  </a:lnTo>
                  <a:lnTo>
                    <a:pt x="1450486" y="356577"/>
                  </a:lnTo>
                  <a:close/>
                </a:path>
                <a:path w="1450975" h="451485">
                  <a:moveTo>
                    <a:pt x="467421" y="113710"/>
                  </a:moveTo>
                  <a:lnTo>
                    <a:pt x="343819" y="113710"/>
                  </a:lnTo>
                  <a:lnTo>
                    <a:pt x="605045" y="310240"/>
                  </a:lnTo>
                  <a:lnTo>
                    <a:pt x="724376" y="312321"/>
                  </a:lnTo>
                  <a:lnTo>
                    <a:pt x="744949" y="301326"/>
                  </a:lnTo>
                  <a:lnTo>
                    <a:pt x="605196" y="301326"/>
                  </a:lnTo>
                  <a:lnTo>
                    <a:pt x="672832" y="259867"/>
                  </a:lnTo>
                  <a:lnTo>
                    <a:pt x="467421" y="113710"/>
                  </a:lnTo>
                  <a:close/>
                </a:path>
                <a:path w="1450975" h="451485">
                  <a:moveTo>
                    <a:pt x="851641" y="150262"/>
                  </a:moveTo>
                  <a:lnTo>
                    <a:pt x="605196" y="301326"/>
                  </a:lnTo>
                  <a:lnTo>
                    <a:pt x="744949" y="301326"/>
                  </a:lnTo>
                  <a:lnTo>
                    <a:pt x="916473" y="209655"/>
                  </a:lnTo>
                  <a:lnTo>
                    <a:pt x="851400" y="163642"/>
                  </a:lnTo>
                  <a:lnTo>
                    <a:pt x="1089221" y="163642"/>
                  </a:lnTo>
                  <a:lnTo>
                    <a:pt x="1074700" y="154156"/>
                  </a:lnTo>
                  <a:lnTo>
                    <a:pt x="851641" y="150262"/>
                  </a:lnTo>
                  <a:close/>
                </a:path>
                <a:path w="1450975" h="451485">
                  <a:moveTo>
                    <a:pt x="0" y="0"/>
                  </a:moveTo>
                  <a:lnTo>
                    <a:pt x="0" y="53005"/>
                  </a:lnTo>
                  <a:lnTo>
                    <a:pt x="173617" y="172549"/>
                  </a:lnTo>
                  <a:lnTo>
                    <a:pt x="239077" y="173683"/>
                  </a:lnTo>
                  <a:lnTo>
                    <a:pt x="292083" y="143333"/>
                  </a:lnTo>
                  <a:lnTo>
                    <a:pt x="217112" y="143333"/>
                  </a:lnTo>
                  <a:lnTo>
                    <a:pt x="0" y="0"/>
                  </a:lnTo>
                  <a:close/>
                </a:path>
                <a:path w="1450975" h="451485">
                  <a:moveTo>
                    <a:pt x="310093" y="84951"/>
                  </a:moveTo>
                  <a:lnTo>
                    <a:pt x="217112" y="143333"/>
                  </a:lnTo>
                  <a:lnTo>
                    <a:pt x="292083" y="143333"/>
                  </a:lnTo>
                  <a:lnTo>
                    <a:pt x="343819" y="113710"/>
                  </a:lnTo>
                  <a:lnTo>
                    <a:pt x="467421" y="113710"/>
                  </a:lnTo>
                  <a:lnTo>
                    <a:pt x="429948" y="87053"/>
                  </a:lnTo>
                  <a:lnTo>
                    <a:pt x="310093" y="84951"/>
                  </a:lnTo>
                  <a:close/>
                </a:path>
              </a:pathLst>
            </a:custGeom>
            <a:solidFill>
              <a:srgbClr val="D2D3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8" name="object 27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4634" y="4019231"/>
              <a:ext cx="1452727" cy="933857"/>
            </a:xfrm>
            <a:prstGeom prst="rect">
              <a:avLst/>
            </a:prstGeom>
          </p:spPr>
        </p:pic>
      </p:grpSp>
      <p:grpSp>
        <p:nvGrpSpPr>
          <p:cNvPr id="279" name="object 279"/>
          <p:cNvGrpSpPr/>
          <p:nvPr/>
        </p:nvGrpSpPr>
        <p:grpSpPr>
          <a:xfrm>
            <a:off x="3432827" y="3268168"/>
            <a:ext cx="547370" cy="772160"/>
            <a:chOff x="5620334" y="4226699"/>
            <a:chExt cx="547370" cy="772160"/>
          </a:xfrm>
        </p:grpSpPr>
        <p:pic>
          <p:nvPicPr>
            <p:cNvPr id="280" name="object 28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2414" y="4879111"/>
              <a:ext cx="433280" cy="119329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7635" y="4827467"/>
              <a:ext cx="110269" cy="110608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39257" y="4298797"/>
              <a:ext cx="509206" cy="639293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23035" y="4513144"/>
              <a:ext cx="113002" cy="151865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75540" y="4387431"/>
              <a:ext cx="163969" cy="135280"/>
            </a:xfrm>
            <a:prstGeom prst="rect">
              <a:avLst/>
            </a:prstGeom>
          </p:spPr>
        </p:pic>
        <p:sp>
          <p:nvSpPr>
            <p:cNvPr id="285" name="object 285"/>
            <p:cNvSpPr/>
            <p:nvPr/>
          </p:nvSpPr>
          <p:spPr>
            <a:xfrm>
              <a:off x="5841276" y="4387456"/>
              <a:ext cx="144780" cy="101600"/>
            </a:xfrm>
            <a:custGeom>
              <a:avLst/>
              <a:gdLst/>
              <a:ahLst/>
              <a:cxnLst/>
              <a:rect l="l" t="t" r="r" b="b"/>
              <a:pathLst>
                <a:path w="144779" h="101600">
                  <a:moveTo>
                    <a:pt x="144627" y="47015"/>
                  </a:moveTo>
                  <a:lnTo>
                    <a:pt x="137718" y="50888"/>
                  </a:lnTo>
                  <a:lnTo>
                    <a:pt x="118021" y="11417"/>
                  </a:lnTo>
                  <a:lnTo>
                    <a:pt x="111366" y="0"/>
                  </a:lnTo>
                  <a:lnTo>
                    <a:pt x="0" y="0"/>
                  </a:lnTo>
                  <a:lnTo>
                    <a:pt x="3289" y="419"/>
                  </a:lnTo>
                  <a:lnTo>
                    <a:pt x="9537" y="2717"/>
                  </a:lnTo>
                  <a:lnTo>
                    <a:pt x="35750" y="37934"/>
                  </a:lnTo>
                  <a:lnTo>
                    <a:pt x="58953" y="83845"/>
                  </a:lnTo>
                  <a:lnTo>
                    <a:pt x="65481" y="97078"/>
                  </a:lnTo>
                  <a:lnTo>
                    <a:pt x="57759" y="101409"/>
                  </a:lnTo>
                  <a:lnTo>
                    <a:pt x="115595" y="100965"/>
                  </a:lnTo>
                  <a:lnTo>
                    <a:pt x="142544" y="50888"/>
                  </a:lnTo>
                  <a:lnTo>
                    <a:pt x="144627" y="47015"/>
                  </a:lnTo>
                  <a:close/>
                </a:path>
              </a:pathLst>
            </a:custGeom>
            <a:solidFill>
              <a:srgbClr val="F0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31433" y="4474247"/>
              <a:ext cx="124979" cy="191541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12755" y="4576551"/>
              <a:ext cx="140698" cy="110070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0334" y="4226699"/>
              <a:ext cx="547064" cy="72098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83847" y="4820133"/>
              <a:ext cx="117563" cy="117944"/>
            </a:xfrm>
            <a:prstGeom prst="rect">
              <a:avLst/>
            </a:prstGeom>
          </p:spPr>
        </p:pic>
      </p:grpSp>
      <p:sp>
        <p:nvSpPr>
          <p:cNvPr id="290" name="object 290"/>
          <p:cNvSpPr txBox="1">
            <a:spLocks noGrp="1"/>
          </p:cNvSpPr>
          <p:nvPr>
            <p:ph type="dt" sz="half" idx="6"/>
          </p:nvPr>
        </p:nvSpPr>
        <p:spPr>
          <a:xfrm>
            <a:off x="565400" y="8392796"/>
            <a:ext cx="6377940" cy="1826141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ts val="1050"/>
              </a:lnSpc>
            </a:pPr>
            <a:r>
              <a:rPr lang="pt" sz="900" b="0" dirty="0">
                <a:solidFill>
                  <a:srgbClr val="545557"/>
                </a:solidFill>
                <a:latin typeface="Asap regular" pitchFamily="2" charset="0"/>
              </a:rPr>
              <a:t>Desde a introdução do </a:t>
            </a:r>
            <a:r>
              <a:rPr lang="pt" b="0" dirty="0" err="1">
                <a:solidFill>
                  <a:srgbClr val="545557"/>
                </a:solidFill>
                <a:latin typeface="Asap regular" pitchFamily="2" charset="0"/>
              </a:rPr>
              <a:t>programa RightCycle </a:t>
            </a:r>
            <a:r>
              <a:rPr lang="pt" sz="900" b="0" dirty="0">
                <a:solidFill>
                  <a:srgbClr val="545557"/>
                </a:solidFill>
                <a:latin typeface="Asap regular" pitchFamily="2" charset="0"/>
              </a:rPr>
              <a:t>no final de 2014, a Faculdade de Química:</a:t>
            </a:r>
          </a:p>
          <a:p>
            <a:pPr>
              <a:lnSpc>
                <a:spcPts val="1050"/>
              </a:lnSpc>
            </a:pPr>
            <a:endParaRPr lang="pt" sz="900" b="0" dirty="0">
              <a:solidFill>
                <a:srgbClr val="545557"/>
              </a:solidFill>
              <a:latin typeface="Asap regular" pitchFamily="2" charset="0"/>
            </a:endParaRPr>
          </a:p>
          <a:p>
            <a:pPr marL="171450" indent="-171450">
              <a:lnSpc>
                <a:spcPts val="1020"/>
              </a:lnSpc>
              <a:buFont typeface="Wingdings" panose="05000000000000000000" pitchFamily="2" charset="2"/>
              <a:buChar char="ü"/>
            </a:pPr>
            <a:r>
              <a:rPr lang="pt" sz="900" dirty="0">
                <a:solidFill>
                  <a:srgbClr val="545557"/>
                </a:solidFill>
                <a:latin typeface="Asap Bold" pitchFamily="2" charset="0"/>
              </a:rPr>
              <a:t>Reciclou cerca de 85% de todas as suas luvas usadas de laboratório </a:t>
            </a:r>
          </a:p>
          <a:p>
            <a:pPr marL="171450" indent="-171450">
              <a:lnSpc>
                <a:spcPts val="1020"/>
              </a:lnSpc>
              <a:buFont typeface="Wingdings" panose="05000000000000000000" pitchFamily="2" charset="2"/>
              <a:buChar char="ü"/>
            </a:pPr>
            <a:r>
              <a:rPr lang="pt" dirty="0">
                <a:solidFill>
                  <a:srgbClr val="545557"/>
                </a:solidFill>
                <a:latin typeface="Asap Bold" pitchFamily="2" charset="0"/>
              </a:rPr>
              <a:t>A</a:t>
            </a:r>
            <a:r>
              <a:rPr lang="pt" sz="900" dirty="0">
                <a:solidFill>
                  <a:srgbClr val="545557"/>
                </a:solidFill>
                <a:latin typeface="Asap Bold" pitchFamily="2" charset="0"/>
              </a:rPr>
              <a:t>lcançou o marco incrível de recolha de 1,5 milhões de pares de luvas descartáveis, o que corresponde a 18,5 toneladas de resíduos</a:t>
            </a:r>
          </a:p>
          <a:p>
            <a:pPr marL="171450" indent="-171450">
              <a:lnSpc>
                <a:spcPts val="1020"/>
              </a:lnSpc>
              <a:buFont typeface="Wingdings" panose="05000000000000000000" pitchFamily="2" charset="2"/>
              <a:buChar char="ü"/>
            </a:pPr>
            <a:r>
              <a:rPr lang="pt" dirty="0">
                <a:solidFill>
                  <a:srgbClr val="545557"/>
                </a:solidFill>
                <a:latin typeface="Asap Bold" pitchFamily="2" charset="0"/>
              </a:rPr>
              <a:t>D</a:t>
            </a:r>
            <a:r>
              <a:rPr lang="pt" sz="900" dirty="0">
                <a:solidFill>
                  <a:srgbClr val="545557"/>
                </a:solidFill>
                <a:latin typeface="Asap Bold" pitchFamily="2" charset="0"/>
              </a:rPr>
              <a:t>esviou 19 680 kg de EPI da colocação em aterro</a:t>
            </a:r>
          </a:p>
          <a:p>
            <a:pPr>
              <a:lnSpc>
                <a:spcPts val="1020"/>
              </a:lnSpc>
            </a:pP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  <a:p>
            <a:pPr>
              <a:lnSpc>
                <a:spcPts val="1020"/>
              </a:lnSpc>
            </a:pPr>
            <a:r>
              <a:rPr lang="pt" b="0" dirty="0">
                <a:solidFill>
                  <a:srgbClr val="545557"/>
                </a:solidFill>
                <a:latin typeface="Asap regular" pitchFamily="2" charset="0"/>
              </a:rPr>
              <a:t>Ao integrar o RightCycle nas suas operações, a Universidade estabeleceu uma referência para instituições académicas que visam reduzir a sua pegada ambiental. Em setembro de 2025, a Ansell entregou o Prémio Greenovation à Faculdade de Química da Universidade de Edimburgo. O Prémio Greenovation celebra o compromisso contínuo da faculdade para com o programa RightCycle e o papel da universidade na promoção de uma mudança significativa.</a:t>
            </a:r>
          </a:p>
          <a:p>
            <a:pPr>
              <a:lnSpc>
                <a:spcPts val="1020"/>
              </a:lnSpc>
            </a:pP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  <a:p>
            <a:pPr>
              <a:lnSpc>
                <a:spcPts val="1020"/>
              </a:lnSpc>
            </a:pP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  <a:p>
            <a:pPr marL="171450" indent="-171450">
              <a:lnSpc>
                <a:spcPts val="1020"/>
              </a:lnSpc>
              <a:buFont typeface="Wingdings" panose="05000000000000000000" pitchFamily="2" charset="2"/>
              <a:buChar char="ü"/>
            </a:pPr>
            <a:endParaRPr lang="pt" sz="900" dirty="0">
              <a:solidFill>
                <a:srgbClr val="545557"/>
              </a:solidFill>
              <a:latin typeface="Asap Bold" pitchFamily="2" charset="0"/>
            </a:endParaRPr>
          </a:p>
        </p:txBody>
      </p:sp>
      <p:sp>
        <p:nvSpPr>
          <p:cNvPr id="293" name="object 293"/>
          <p:cNvSpPr txBox="1">
            <a:spLocks noGrp="1"/>
          </p:cNvSpPr>
          <p:nvPr>
            <p:ph type="ftr" sz="quarter" idx="5"/>
          </p:nvPr>
        </p:nvSpPr>
        <p:spPr>
          <a:xfrm>
            <a:off x="347300" y="10248131"/>
            <a:ext cx="5259750" cy="10002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Ansell, ® e ™ são marcas comerciais da Ansell Limited ou de uma das suas empresas associadas. © 2026 Ansell Limited. Todos os direitos reservados.</a:t>
            </a:r>
            <a:endParaRPr sz="600" dirty="0"/>
          </a:p>
        </p:txBody>
      </p:sp>
      <p:pic>
        <p:nvPicPr>
          <p:cNvPr id="3" name="Picture 2" descr="A group of trees in the fog&#10;&#10;AI-generated content may be incorrect.">
            <a:extLst>
              <a:ext uri="{FF2B5EF4-FFF2-40B4-BE49-F238E27FC236}">
                <a16:creationId xmlns:a16="http://schemas.microsoft.com/office/drawing/2014/main" id="{1BEE9F7E-3E43-28CF-1913-59CEDBF2E48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9" b="24901"/>
          <a:stretch/>
        </p:blipFill>
        <p:spPr>
          <a:xfrm>
            <a:off x="-5466" y="890017"/>
            <a:ext cx="7556500" cy="2150049"/>
          </a:xfrm>
          <a:prstGeom prst="rect">
            <a:avLst/>
          </a:prstGeom>
        </p:spPr>
      </p:pic>
      <p:pic>
        <p:nvPicPr>
          <p:cNvPr id="5" name="Picture 4" descr="A white curved line on a black background&#10;&#10;AI-generated content may be incorrect.">
            <a:extLst>
              <a:ext uri="{FF2B5EF4-FFF2-40B4-BE49-F238E27FC236}">
                <a16:creationId xmlns:a16="http://schemas.microsoft.com/office/drawing/2014/main" id="{71922B79-D821-A709-D342-D78A9F9856D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76" y="172086"/>
            <a:ext cx="6858000" cy="3166835"/>
          </a:xfrm>
          <a:prstGeom prst="rect">
            <a:avLst/>
          </a:prstGeom>
        </p:spPr>
      </p:pic>
      <p:sp>
        <p:nvSpPr>
          <p:cNvPr id="295" name="TextBox 294">
            <a:extLst>
              <a:ext uri="{FF2B5EF4-FFF2-40B4-BE49-F238E27FC236}">
                <a16:creationId xmlns:a16="http://schemas.microsoft.com/office/drawing/2014/main" id="{7AB93621-9E6A-9F87-2468-D36B1B91B0F8}"/>
              </a:ext>
            </a:extLst>
          </p:cNvPr>
          <p:cNvSpPr txBox="1"/>
          <p:nvPr/>
        </p:nvSpPr>
        <p:spPr>
          <a:xfrm>
            <a:off x="433848" y="1757316"/>
            <a:ext cx="4675030" cy="707886"/>
          </a:xfrm>
          <a:prstGeom prst="rect">
            <a:avLst/>
          </a:prstGeom>
          <a:noFill/>
          <a:effectLst>
            <a:outerShdw blurRad="38100" dist="25400" dir="5400000" algn="t" rotWithShape="0">
              <a:prstClr val="black">
                <a:alpha val="6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" sz="2000" dirty="0">
                <a:solidFill>
                  <a:schemeClr val="bg1"/>
                </a:solidFill>
                <a:latin typeface="Asap Bold" pitchFamily="2" charset="0"/>
              </a:rPr>
              <a:t>A FACULDADE DE QUÍMICA DA UNIVERSIDADE DE EDIMBURGO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6A219425-C1CE-3A5C-6CEB-3B5C190EBCA6}"/>
              </a:ext>
            </a:extLst>
          </p:cNvPr>
          <p:cNvSpPr txBox="1"/>
          <p:nvPr/>
        </p:nvSpPr>
        <p:spPr>
          <a:xfrm>
            <a:off x="433848" y="2434005"/>
            <a:ext cx="4631195" cy="51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" sz="1400" baseline="30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Asap regular" pitchFamily="2" charset="0"/>
              </a:rPr>
              <a:t>Reciclou </a:t>
            </a:r>
            <a:r>
              <a:rPr lang="pt" sz="2000" b="1" baseline="20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Asap Bold" pitchFamily="2" charset="0"/>
              </a:rPr>
              <a:t>85%</a:t>
            </a:r>
            <a:r>
              <a:rPr lang="pt" sz="2000" baseline="20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Asap Bold" pitchFamily="2" charset="0"/>
              </a:rPr>
              <a:t> </a:t>
            </a:r>
            <a:r>
              <a:rPr lang="pt" sz="1400" baseline="30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Asap regular" pitchFamily="2" charset="0"/>
              </a:rPr>
              <a:t>das luvas usadas de laboratório </a:t>
            </a:r>
          </a:p>
          <a:p>
            <a:r>
              <a:rPr lang="pt" sz="1400" baseline="30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Asap regular" pitchFamily="2" charset="0"/>
              </a:rPr>
              <a:t>Desviou </a:t>
            </a:r>
            <a:r>
              <a:rPr lang="pt" sz="2000" baseline="20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Asap Bold" pitchFamily="2" charset="0"/>
              </a:rPr>
              <a:t>19 680 kg </a:t>
            </a:r>
            <a:r>
              <a:rPr lang="pt" sz="1400" baseline="30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Asap regular" pitchFamily="2" charset="0"/>
              </a:rPr>
              <a:t>da colocação em aterro desde 2014</a:t>
            </a:r>
            <a:endParaRPr lang="pt" sz="14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70000"/>
                  </a:prstClr>
                </a:outerShdw>
              </a:effectLst>
              <a:latin typeface="Asap regular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1C7C1F-BA98-DAE7-25F3-2C53409AE526}"/>
              </a:ext>
            </a:extLst>
          </p:cNvPr>
          <p:cNvGrpSpPr/>
          <p:nvPr/>
        </p:nvGrpSpPr>
        <p:grpSpPr>
          <a:xfrm>
            <a:off x="4961957" y="3131100"/>
            <a:ext cx="1452727" cy="1739445"/>
            <a:chOff x="4810406" y="4318485"/>
            <a:chExt cx="1589153" cy="2106892"/>
          </a:xfrm>
        </p:grpSpPr>
        <p:pic>
          <p:nvPicPr>
            <p:cNvPr id="6" name="Picture 5" descr="A person wearing goggles and gloves writing on a book&#10;&#10;AI-generated content may be incorrect.">
              <a:extLst>
                <a:ext uri="{FF2B5EF4-FFF2-40B4-BE49-F238E27FC236}">
                  <a16:creationId xmlns:a16="http://schemas.microsoft.com/office/drawing/2014/main" id="{5FAE9DE8-3F6B-40F6-6146-DAE4BF584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406" y="4718003"/>
              <a:ext cx="1589153" cy="1707374"/>
            </a:xfrm>
            <a:prstGeom prst="rect">
              <a:avLst/>
            </a:prstGeom>
          </p:spPr>
        </p:pic>
        <p:pic>
          <p:nvPicPr>
            <p:cNvPr id="7" name="Picture 6" descr="A close up of a logo&#10;&#10;AI-generated content may be incorrect.">
              <a:extLst>
                <a:ext uri="{FF2B5EF4-FFF2-40B4-BE49-F238E27FC236}">
                  <a16:creationId xmlns:a16="http://schemas.microsoft.com/office/drawing/2014/main" id="{E36E227B-0BEA-58FE-6E81-0BB91C211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278" y="4318485"/>
              <a:ext cx="1553008" cy="35467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AEEF611-6343-CB3D-DEAA-375D5291F84A}"/>
              </a:ext>
            </a:extLst>
          </p:cNvPr>
          <p:cNvSpPr txBox="1"/>
          <p:nvPr/>
        </p:nvSpPr>
        <p:spPr>
          <a:xfrm>
            <a:off x="4948197" y="4565412"/>
            <a:ext cx="1443702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"/>
              </a:lnSpc>
            </a:pPr>
            <a:r>
              <a:rPr lang="pt" sz="800" i="1" baseline="30000" dirty="0">
                <a:solidFill>
                  <a:schemeClr val="bg1"/>
                </a:solidFill>
              </a:rPr>
              <a:t>Imagem gentilmente cedida pela Universidade de Edimburgo.</a:t>
            </a:r>
          </a:p>
          <a:p>
            <a:pPr>
              <a:lnSpc>
                <a:spcPts val="500"/>
              </a:lnSpc>
            </a:pPr>
            <a:r>
              <a:rPr lang="pt" sz="800" i="1" baseline="30000" dirty="0">
                <a:solidFill>
                  <a:schemeClr val="bg1"/>
                </a:solidFill>
              </a:rPr>
              <a:t>www.chem.ed.ac.uk</a:t>
            </a:r>
            <a:endParaRPr lang="pt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9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1B9396F6464141A5BD204CE130E624" ma:contentTypeVersion="18" ma:contentTypeDescription="Create a new document." ma:contentTypeScope="" ma:versionID="6ea144871a644d138c2cfd00f2dfa601">
  <xsd:schema xmlns:xsd="http://www.w3.org/2001/XMLSchema" xmlns:xs="http://www.w3.org/2001/XMLSchema" xmlns:p="http://schemas.microsoft.com/office/2006/metadata/properties" xmlns:ns2="f372be74-721f-4c7b-a1d9-80c050b537f7" xmlns:ns3="5192ff78-e0f5-45a8-b1f4-3efeb3e8cd0d" targetNamespace="http://schemas.microsoft.com/office/2006/metadata/properties" ma:root="true" ma:fieldsID="1d69717a85753bd84eacfb0a00107c17" ns2:_="" ns3:_="">
    <xsd:import namespace="f372be74-721f-4c7b-a1d9-80c050b537f7"/>
    <xsd:import namespace="5192ff78-e0f5-45a8-b1f4-3efeb3e8c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72be74-721f-4c7b-a1d9-80c050b537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7b5d179-3f9e-4f82-8373-d2370b08b7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92ff78-e0f5-45a8-b1f4-3efeb3e8cd0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b92036c-736a-4f08-94d8-9d80e0a9d8e5}" ma:internalName="TaxCatchAll" ma:showField="CatchAllData" ma:web="5192ff78-e0f5-45a8-b1f4-3efeb3e8c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92ff78-e0f5-45a8-b1f4-3efeb3e8cd0d" xsi:nil="true"/>
    <lcf76f155ced4ddcb4097134ff3c332f xmlns="f372be74-721f-4c7b-a1d9-80c050b537f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D6F5A6-1140-4D29-83F3-89803F5F5A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72be74-721f-4c7b-a1d9-80c050b537f7"/>
    <ds:schemaRef ds:uri="5192ff78-e0f5-45a8-b1f4-3efeb3e8c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E399D3-47F2-40BB-A027-F9703676E9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E1AD64-52FB-4A88-855F-5B9A0972A3CB}">
  <ds:schemaRefs>
    <ds:schemaRef ds:uri="http://schemas.microsoft.com/office/2006/metadata/properties"/>
    <ds:schemaRef ds:uri="http://schemas.microsoft.com/office/infopath/2007/PartnerControls"/>
    <ds:schemaRef ds:uri="5192ff78-e0f5-45a8-b1f4-3efeb3e8cd0d"/>
    <ds:schemaRef ds:uri="f372be74-721f-4c7b-a1d9-80c050b537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478</Words>
  <Application>Microsoft Office PowerPoint</Application>
  <PresentationFormat>Custom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Asap Bold</vt:lpstr>
      <vt:lpstr>Asap Medium</vt:lpstr>
      <vt:lpstr>Asap regular</vt:lpstr>
      <vt:lpstr>Asap SemiBold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Nadiah Johari</dc:creator>
  <cp:lastModifiedBy>Pascale Slegers</cp:lastModifiedBy>
  <cp:revision>8</cp:revision>
  <dcterms:created xsi:type="dcterms:W3CDTF">2025-11-24T04:48:16Z</dcterms:created>
  <dcterms:modified xsi:type="dcterms:W3CDTF">2026-07-24T12:57:53Z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2025-04-10T00:00:00Z</vt:filetime>
  </property>
  <property fmtid="{D5CDD505-2E9C-101B-9397-08002B2CF9AE}" pid="3" name="Creator">
    <vt:lpwstr>Adobe InDesign 17.4 (Macintosh)</vt:lpwstr>
  </property>
  <property fmtid="{D5CDD505-2E9C-101B-9397-08002B2CF9AE}" pid="4" name="LastSaved">
    <vt:filetime>2025-11-24T00:00:00Z</vt:filetime>
  </property>
  <property fmtid="{D5CDD505-2E9C-101B-9397-08002B2CF9AE}" pid="5" name="Producer">
    <vt:lpwstr>macOS Version 13.6.7 (Build 22G720) Quartz PDFContext</vt:lpwstr>
  </property>
  <property fmtid="{D5CDD505-2E9C-101B-9397-08002B2CF9AE}" pid="6" name="ContentTypeId">
    <vt:lpwstr>0x010100281B9396F6464141A5BD204CE130E624</vt:lpwstr>
  </property>
  <property fmtid="{D5CDD505-2E9C-101B-9397-08002B2CF9AE}" pid="7" name="MediaServiceImageTags">
    <vt:lpwstr/>
  </property>
</Properties>
</file>