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53" y="-154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5" name="Holder 5"/>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5" name="Holder 5"/>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6" name="Holder 6"/>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4" name="Holder 4"/>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3" name="Holder 3"/>
          <p:cNvSpPr>
            <a:spLocks noGrp="1"/>
          </p:cNvSpPr>
          <p:nvPr>
            <p:ph type="dt" sz="half" idx="6"/>
          </p:nvPr>
        </p:nvSpPr>
        <p:spPr/>
        <p:txBody>
          <a:bodyPr lIns="0" tIns="0" rIns="0" bIns="0"/>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458321" y="374086"/>
            <a:ext cx="344002" cy="228180"/>
          </a:xfrm>
          <a:prstGeom prst="rect">
            <a:avLst/>
          </a:prstGeom>
        </p:spPr>
      </p:pic>
      <p:pic>
        <p:nvPicPr>
          <p:cNvPr id="17" name="bg object 17"/>
          <p:cNvPicPr/>
          <p:nvPr/>
        </p:nvPicPr>
        <p:blipFill>
          <a:blip r:embed="rId8" cstate="print"/>
          <a:stretch>
            <a:fillRect/>
          </a:stretch>
        </p:blipFill>
        <p:spPr>
          <a:xfrm>
            <a:off x="824149" y="430069"/>
            <a:ext cx="302498" cy="177431"/>
          </a:xfrm>
          <a:prstGeom prst="rect">
            <a:avLst/>
          </a:prstGeom>
        </p:spPr>
      </p:pic>
      <p:pic>
        <p:nvPicPr>
          <p:cNvPr id="18" name="bg object 18"/>
          <p:cNvPicPr/>
          <p:nvPr/>
        </p:nvPicPr>
        <p:blipFill>
          <a:blip r:embed="rId9" cstate="print"/>
          <a:stretch>
            <a:fillRect/>
          </a:stretch>
        </p:blipFill>
        <p:spPr>
          <a:xfrm>
            <a:off x="1152490" y="360004"/>
            <a:ext cx="159439" cy="246189"/>
          </a:xfrm>
          <a:prstGeom prst="rect">
            <a:avLst/>
          </a:prstGeom>
        </p:spPr>
      </p:pic>
      <p:sp>
        <p:nvSpPr>
          <p:cNvPr id="19" name="bg object 19"/>
          <p:cNvSpPr/>
          <p:nvPr/>
        </p:nvSpPr>
        <p:spPr>
          <a:xfrm>
            <a:off x="359999" y="614955"/>
            <a:ext cx="1058545" cy="69215"/>
          </a:xfrm>
          <a:custGeom>
            <a:avLst/>
            <a:gdLst/>
            <a:ahLst/>
            <a:cxnLst/>
            <a:rect l="l" t="t" r="r" b="b"/>
            <a:pathLst>
              <a:path w="1058545" h="69215">
                <a:moveTo>
                  <a:pt x="1058354" y="0"/>
                </a:moveTo>
                <a:lnTo>
                  <a:pt x="1044452" y="4059"/>
                </a:lnTo>
                <a:lnTo>
                  <a:pt x="1001215" y="12933"/>
                </a:lnTo>
                <a:lnTo>
                  <a:pt x="926343" y="21661"/>
                </a:lnTo>
                <a:lnTo>
                  <a:pt x="817537" y="25285"/>
                </a:lnTo>
                <a:lnTo>
                  <a:pt x="766597" y="24491"/>
                </a:lnTo>
                <a:lnTo>
                  <a:pt x="717538" y="22758"/>
                </a:lnTo>
                <a:lnTo>
                  <a:pt x="669873" y="20358"/>
                </a:lnTo>
                <a:lnTo>
                  <a:pt x="530377" y="11859"/>
                </a:lnTo>
                <a:lnTo>
                  <a:pt x="483426" y="9496"/>
                </a:lnTo>
                <a:lnTo>
                  <a:pt x="435437" y="7817"/>
                </a:lnTo>
                <a:lnTo>
                  <a:pt x="385926" y="7095"/>
                </a:lnTo>
                <a:lnTo>
                  <a:pt x="334406" y="7599"/>
                </a:lnTo>
                <a:lnTo>
                  <a:pt x="280390" y="9601"/>
                </a:lnTo>
                <a:lnTo>
                  <a:pt x="164050" y="21250"/>
                </a:lnTo>
                <a:lnTo>
                  <a:pt x="75725" y="38323"/>
                </a:lnTo>
                <a:lnTo>
                  <a:pt x="19634" y="53751"/>
                </a:lnTo>
                <a:lnTo>
                  <a:pt x="0" y="60464"/>
                </a:lnTo>
                <a:lnTo>
                  <a:pt x="190" y="69049"/>
                </a:lnTo>
                <a:lnTo>
                  <a:pt x="20803" y="64693"/>
                </a:lnTo>
                <a:lnTo>
                  <a:pt x="75118" y="55210"/>
                </a:lnTo>
                <a:lnTo>
                  <a:pt x="151854" y="45979"/>
                </a:lnTo>
                <a:lnTo>
                  <a:pt x="239725" y="42379"/>
                </a:lnTo>
                <a:lnTo>
                  <a:pt x="277694" y="43270"/>
                </a:lnTo>
                <a:lnTo>
                  <a:pt x="319784" y="45017"/>
                </a:lnTo>
                <a:lnTo>
                  <a:pt x="365429" y="47409"/>
                </a:lnTo>
                <a:lnTo>
                  <a:pt x="518039" y="56321"/>
                </a:lnTo>
                <a:lnTo>
                  <a:pt x="572249" y="59162"/>
                </a:lnTo>
                <a:lnTo>
                  <a:pt x="627187" y="61585"/>
                </a:lnTo>
                <a:lnTo>
                  <a:pt x="682288" y="63375"/>
                </a:lnTo>
                <a:lnTo>
                  <a:pt x="736985" y="64321"/>
                </a:lnTo>
                <a:lnTo>
                  <a:pt x="790714" y="64211"/>
                </a:lnTo>
                <a:lnTo>
                  <a:pt x="902601" y="54270"/>
                </a:lnTo>
                <a:lnTo>
                  <a:pt x="986826" y="34604"/>
                </a:lnTo>
                <a:lnTo>
                  <a:pt x="1039911" y="15362"/>
                </a:lnTo>
                <a:lnTo>
                  <a:pt x="1058379" y="6692"/>
                </a:lnTo>
                <a:lnTo>
                  <a:pt x="1058354" y="0"/>
                </a:lnTo>
                <a:close/>
              </a:path>
            </a:pathLst>
          </a:custGeom>
          <a:solidFill>
            <a:srgbClr val="00B09B"/>
          </a:solidFill>
        </p:spPr>
        <p:txBody>
          <a:bodyPr wrap="square" lIns="0" tIns="0" rIns="0" bIns="0" rtlCol="0"/>
          <a:lstStyle/>
          <a:p>
            <a:endParaRPr/>
          </a:p>
        </p:txBody>
      </p:sp>
      <p:sp>
        <p:nvSpPr>
          <p:cNvPr id="20" name="bg object 20"/>
          <p:cNvSpPr/>
          <p:nvPr/>
        </p:nvSpPr>
        <p:spPr>
          <a:xfrm>
            <a:off x="3779999" y="5668256"/>
            <a:ext cx="0" cy="2331085"/>
          </a:xfrm>
          <a:custGeom>
            <a:avLst/>
            <a:gdLst/>
            <a:ahLst/>
            <a:cxnLst/>
            <a:rect l="l" t="t" r="r" b="b"/>
            <a:pathLst>
              <a:path h="2331084">
                <a:moveTo>
                  <a:pt x="0" y="0"/>
                </a:moveTo>
                <a:lnTo>
                  <a:pt x="0" y="2330843"/>
                </a:lnTo>
              </a:path>
            </a:pathLst>
          </a:custGeom>
          <a:ln w="12700">
            <a:solidFill>
              <a:srgbClr val="35BCAC"/>
            </a:solidFill>
            <a:prstDash val="dot"/>
          </a:ln>
        </p:spPr>
        <p:txBody>
          <a:bodyPr wrap="square" lIns="0" tIns="0" rIns="0" bIns="0" rtlCol="0"/>
          <a:lstStyle/>
          <a:p>
            <a:endParaRPr/>
          </a:p>
        </p:txBody>
      </p:sp>
      <p:sp>
        <p:nvSpPr>
          <p:cNvPr id="21" name="bg object 21"/>
          <p:cNvSpPr/>
          <p:nvPr/>
        </p:nvSpPr>
        <p:spPr>
          <a:xfrm>
            <a:off x="3773639" y="5636437"/>
            <a:ext cx="12700" cy="2381885"/>
          </a:xfrm>
          <a:custGeom>
            <a:avLst/>
            <a:gdLst/>
            <a:ahLst/>
            <a:cxnLst/>
            <a:rect l="l" t="t" r="r" b="b"/>
            <a:pathLst>
              <a:path w="12700" h="2381884">
                <a:moveTo>
                  <a:pt x="12700" y="2375395"/>
                </a:moveTo>
                <a:lnTo>
                  <a:pt x="10845" y="2370912"/>
                </a:lnTo>
                <a:lnTo>
                  <a:pt x="6350" y="2369045"/>
                </a:lnTo>
                <a:lnTo>
                  <a:pt x="1866" y="2370912"/>
                </a:lnTo>
                <a:lnTo>
                  <a:pt x="0" y="2375395"/>
                </a:lnTo>
                <a:lnTo>
                  <a:pt x="1866" y="2379891"/>
                </a:lnTo>
                <a:lnTo>
                  <a:pt x="6350" y="2381745"/>
                </a:lnTo>
                <a:lnTo>
                  <a:pt x="10845" y="2379891"/>
                </a:lnTo>
                <a:lnTo>
                  <a:pt x="12700" y="2375395"/>
                </a:lnTo>
                <a:close/>
              </a:path>
              <a:path w="12700" h="2381884">
                <a:moveTo>
                  <a:pt x="12700" y="6350"/>
                </a:moveTo>
                <a:lnTo>
                  <a:pt x="10845" y="1866"/>
                </a:lnTo>
                <a:lnTo>
                  <a:pt x="6350" y="0"/>
                </a:lnTo>
                <a:lnTo>
                  <a:pt x="1866" y="1866"/>
                </a:lnTo>
                <a:lnTo>
                  <a:pt x="0" y="6350"/>
                </a:lnTo>
                <a:lnTo>
                  <a:pt x="1866" y="10845"/>
                </a:lnTo>
                <a:lnTo>
                  <a:pt x="6350" y="12700"/>
                </a:lnTo>
                <a:lnTo>
                  <a:pt x="10845" y="10845"/>
                </a:lnTo>
                <a:lnTo>
                  <a:pt x="12700" y="6350"/>
                </a:lnTo>
                <a:close/>
              </a:path>
            </a:pathLst>
          </a:custGeom>
          <a:solidFill>
            <a:srgbClr val="35BCAC"/>
          </a:solidFill>
        </p:spPr>
        <p:txBody>
          <a:bodyPr wrap="square" lIns="0" tIns="0" rIns="0" bIns="0" rtlCol="0"/>
          <a:lstStyle/>
          <a:p>
            <a:endParaRPr/>
          </a:p>
        </p:txBody>
      </p:sp>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47300" y="10248131"/>
            <a:ext cx="4083050" cy="113029"/>
          </a:xfrm>
          <a:prstGeom prst="rect">
            <a:avLst/>
          </a:prstGeom>
        </p:spPr>
        <p:txBody>
          <a:bodyPr wrap="square" lIns="0" tIns="0" rIns="0" bIns="0">
            <a:spAutoFit/>
          </a:bodyPr>
          <a:lstStyle>
            <a:lvl1pPr>
              <a:defRPr sz="600" b="0" i="0">
                <a:solidFill>
                  <a:schemeClr val="tx1"/>
                </a:solidFill>
                <a:latin typeface="Asap Medium"/>
                <a:cs typeface="Asap Medium"/>
              </a:defRPr>
            </a:lvl1pPr>
          </a:lstStyle>
          <a:p>
            <a:pPr marL="12700">
              <a:lnSpc>
                <a:spcPct val="100000"/>
              </a:lnSpc>
              <a:spcBef>
                <a:spcPts val="60"/>
              </a:spcBef>
            </a:pPr>
            <a:r>
              <a:rPr dirty="0"/>
              <a:t>Ansell,</a:t>
            </a:r>
            <a:r>
              <a:rPr spc="-10" dirty="0"/>
              <a:t> </a:t>
            </a:r>
            <a:r>
              <a:rPr sz="525" baseline="31746" dirty="0"/>
              <a:t>®</a:t>
            </a:r>
            <a:r>
              <a:rPr sz="525" spc="75" baseline="31746" dirty="0"/>
              <a:t> </a:t>
            </a:r>
            <a:r>
              <a:rPr sz="600" dirty="0"/>
              <a:t>and</a:t>
            </a:r>
            <a:r>
              <a:rPr sz="600" spc="-10" dirty="0"/>
              <a:t> </a:t>
            </a:r>
            <a:r>
              <a:rPr sz="600" dirty="0"/>
              <a:t>™</a:t>
            </a:r>
            <a:r>
              <a:rPr sz="600" spc="-10" dirty="0"/>
              <a:t> </a:t>
            </a:r>
            <a:r>
              <a:rPr sz="600" dirty="0"/>
              <a:t>are</a:t>
            </a:r>
            <a:r>
              <a:rPr sz="600" spc="-10" dirty="0"/>
              <a:t> </a:t>
            </a:r>
            <a:r>
              <a:rPr sz="600" dirty="0"/>
              <a:t>trademarks</a:t>
            </a:r>
            <a:r>
              <a:rPr sz="600" spc="-5" dirty="0"/>
              <a:t> </a:t>
            </a:r>
            <a:r>
              <a:rPr sz="600" dirty="0"/>
              <a:t>owned</a:t>
            </a:r>
            <a:r>
              <a:rPr sz="600" spc="-10" dirty="0"/>
              <a:t> </a:t>
            </a:r>
            <a:r>
              <a:rPr sz="600" dirty="0"/>
              <a:t>by</a:t>
            </a:r>
            <a:r>
              <a:rPr sz="600" spc="-10" dirty="0"/>
              <a:t> </a:t>
            </a:r>
            <a:r>
              <a:rPr sz="600" dirty="0"/>
              <a:t>Ansell</a:t>
            </a:r>
            <a:r>
              <a:rPr sz="600" spc="-10" dirty="0"/>
              <a:t> </a:t>
            </a:r>
            <a:r>
              <a:rPr sz="600" dirty="0"/>
              <a:t>Limited</a:t>
            </a:r>
            <a:r>
              <a:rPr sz="600" spc="-10" dirty="0"/>
              <a:t> </a:t>
            </a:r>
            <a:r>
              <a:rPr sz="600" dirty="0"/>
              <a:t>or</a:t>
            </a:r>
            <a:r>
              <a:rPr sz="600" spc="-10" dirty="0"/>
              <a:t> </a:t>
            </a:r>
            <a:r>
              <a:rPr sz="600" dirty="0"/>
              <a:t>one</a:t>
            </a:r>
            <a:r>
              <a:rPr sz="600" spc="-5" dirty="0"/>
              <a:t> </a:t>
            </a:r>
            <a:r>
              <a:rPr sz="600" dirty="0"/>
              <a:t>of</a:t>
            </a:r>
            <a:r>
              <a:rPr sz="600" spc="-10" dirty="0"/>
              <a:t> </a:t>
            </a:r>
            <a:r>
              <a:rPr sz="600" dirty="0"/>
              <a:t>its</a:t>
            </a:r>
            <a:r>
              <a:rPr sz="600" spc="-10" dirty="0"/>
              <a:t> </a:t>
            </a:r>
            <a:r>
              <a:rPr sz="600" dirty="0"/>
              <a:t>affiliates.</a:t>
            </a:r>
            <a:r>
              <a:rPr sz="600" spc="-10" dirty="0"/>
              <a:t> </a:t>
            </a:r>
            <a:r>
              <a:rPr sz="600" dirty="0"/>
              <a:t>©</a:t>
            </a:r>
            <a:r>
              <a:rPr sz="600" spc="-10" dirty="0"/>
              <a:t> </a:t>
            </a:r>
            <a:r>
              <a:rPr sz="600" dirty="0"/>
              <a:t>2025</a:t>
            </a:r>
            <a:r>
              <a:rPr sz="600" spc="-10" dirty="0"/>
              <a:t> </a:t>
            </a:r>
            <a:r>
              <a:rPr sz="600" dirty="0"/>
              <a:t>Ansell</a:t>
            </a:r>
            <a:r>
              <a:rPr sz="600" spc="-5" dirty="0"/>
              <a:t> </a:t>
            </a:r>
            <a:r>
              <a:rPr sz="600" dirty="0"/>
              <a:t>Limited.</a:t>
            </a:r>
            <a:r>
              <a:rPr sz="600" spc="-10" dirty="0"/>
              <a:t> </a:t>
            </a:r>
            <a:r>
              <a:rPr sz="600" dirty="0"/>
              <a:t>All</a:t>
            </a:r>
            <a:r>
              <a:rPr sz="600" spc="-10" dirty="0"/>
              <a:t> </a:t>
            </a:r>
            <a:r>
              <a:rPr sz="600" dirty="0"/>
              <a:t>Rights</a:t>
            </a:r>
            <a:r>
              <a:rPr sz="600" spc="-10" dirty="0"/>
              <a:t> Reserved.</a:t>
            </a:r>
            <a:endParaRPr sz="600"/>
          </a:p>
        </p:txBody>
      </p:sp>
      <p:sp>
        <p:nvSpPr>
          <p:cNvPr id="5" name="Holder 5"/>
          <p:cNvSpPr>
            <a:spLocks noGrp="1"/>
          </p:cNvSpPr>
          <p:nvPr>
            <p:ph type="dt" sz="half" idx="6"/>
          </p:nvPr>
        </p:nvSpPr>
        <p:spPr>
          <a:xfrm>
            <a:off x="565400" y="8827898"/>
            <a:ext cx="6377940" cy="461645"/>
          </a:xfrm>
          <a:prstGeom prst="rect">
            <a:avLst/>
          </a:prstGeom>
        </p:spPr>
        <p:txBody>
          <a:bodyPr wrap="square" lIns="0" tIns="0" rIns="0" bIns="0">
            <a:spAutoFit/>
          </a:bodyPr>
          <a:lstStyle>
            <a:lvl1pPr>
              <a:defRPr sz="900" b="1" i="0">
                <a:solidFill>
                  <a:schemeClr val="tx1"/>
                </a:solidFill>
                <a:latin typeface="Asap SemiBold"/>
                <a:cs typeface="Asap SemiBold"/>
              </a:defRPr>
            </a:lvl1pPr>
          </a:lstStyle>
          <a:p>
            <a:pPr marL="12700">
              <a:lnSpc>
                <a:spcPct val="100000"/>
              </a:lnSpc>
              <a:spcBef>
                <a:spcPts val="40"/>
              </a:spcBef>
            </a:pPr>
            <a:r>
              <a:rPr dirty="0"/>
              <a:t>The</a:t>
            </a:r>
            <a:r>
              <a:rPr spc="-25" dirty="0"/>
              <a:t> </a:t>
            </a:r>
            <a:r>
              <a:rPr dirty="0"/>
              <a:t>trials</a:t>
            </a:r>
            <a:r>
              <a:rPr spc="-25" dirty="0"/>
              <a:t> </a:t>
            </a:r>
            <a:r>
              <a:rPr spc="-10" dirty="0"/>
              <a:t>proved</a:t>
            </a:r>
            <a:r>
              <a:rPr spc="-25" dirty="0"/>
              <a:t> </a:t>
            </a:r>
            <a:r>
              <a:rPr spc="-10" dirty="0"/>
              <a:t>successful</a:t>
            </a:r>
            <a:r>
              <a:rPr spc="-25" dirty="0"/>
              <a:t> </a:t>
            </a:r>
            <a:r>
              <a:rPr dirty="0"/>
              <a:t>and</a:t>
            </a:r>
            <a:r>
              <a:rPr spc="-25" dirty="0"/>
              <a:t> </a:t>
            </a:r>
            <a:r>
              <a:rPr dirty="0"/>
              <a:t>the</a:t>
            </a:r>
            <a:r>
              <a:rPr spc="-25" dirty="0"/>
              <a:t> </a:t>
            </a:r>
            <a:r>
              <a:rPr spc="-10" dirty="0"/>
              <a:t>AlphaTec</a:t>
            </a:r>
            <a:r>
              <a:rPr sz="750" spc="-15" baseline="33333" dirty="0"/>
              <a:t>®</a:t>
            </a:r>
            <a:r>
              <a:rPr sz="750" spc="112" baseline="33333" dirty="0"/>
              <a:t> </a:t>
            </a:r>
            <a:r>
              <a:rPr sz="900" spc="-25" dirty="0"/>
              <a:t>1500-</a:t>
            </a:r>
            <a:r>
              <a:rPr sz="900" spc="-10" dirty="0"/>
              <a:t>113</a:t>
            </a:r>
            <a:r>
              <a:rPr sz="900" spc="-20" dirty="0"/>
              <a:t> </a:t>
            </a:r>
            <a:r>
              <a:rPr sz="900" spc="-10" dirty="0"/>
              <a:t>outperformed</a:t>
            </a:r>
            <a:r>
              <a:rPr sz="900" spc="-25" dirty="0"/>
              <a:t> </a:t>
            </a:r>
            <a:r>
              <a:rPr sz="900" dirty="0"/>
              <a:t>the</a:t>
            </a:r>
            <a:r>
              <a:rPr sz="900" spc="-25" dirty="0"/>
              <a:t> </a:t>
            </a:r>
            <a:r>
              <a:rPr sz="900" spc="-10" dirty="0"/>
              <a:t>competitors</a:t>
            </a:r>
            <a:r>
              <a:rPr sz="900" spc="-25" dirty="0"/>
              <a:t> </a:t>
            </a:r>
            <a:r>
              <a:rPr sz="900" spc="-10" dirty="0"/>
              <a:t>coverall</a:t>
            </a:r>
            <a:r>
              <a:rPr sz="900" spc="-25" dirty="0"/>
              <a:t> </a:t>
            </a:r>
            <a:r>
              <a:rPr sz="900" dirty="0"/>
              <a:t>for</a:t>
            </a:r>
            <a:r>
              <a:rPr sz="900" spc="-25" dirty="0"/>
              <a:t> </a:t>
            </a:r>
            <a:r>
              <a:rPr sz="900" spc="-10" dirty="0"/>
              <a:t>durability</a:t>
            </a:r>
            <a:r>
              <a:rPr sz="900" spc="-25" dirty="0"/>
              <a:t> </a:t>
            </a:r>
            <a:r>
              <a:rPr sz="900" dirty="0"/>
              <a:t>and</a:t>
            </a:r>
            <a:r>
              <a:rPr sz="900" spc="-20" dirty="0"/>
              <a:t> </a:t>
            </a:r>
            <a:r>
              <a:rPr sz="900" spc="-10" dirty="0"/>
              <a:t>breathability,</a:t>
            </a:r>
            <a:endParaRPr sz="900"/>
          </a:p>
          <a:p>
            <a:pPr marL="12700" marR="5080">
              <a:lnSpc>
                <a:spcPct val="111100"/>
              </a:lnSpc>
            </a:pPr>
            <a:r>
              <a:rPr spc="-10" dirty="0"/>
              <a:t>coupled</a:t>
            </a:r>
            <a:r>
              <a:rPr spc="-25" dirty="0"/>
              <a:t> </a:t>
            </a:r>
            <a:r>
              <a:rPr spc="-10" dirty="0"/>
              <a:t>with</a:t>
            </a:r>
            <a:r>
              <a:rPr spc="-20" dirty="0"/>
              <a:t> </a:t>
            </a:r>
            <a:r>
              <a:rPr dirty="0"/>
              <a:t>a</a:t>
            </a:r>
            <a:r>
              <a:rPr spc="-25" dirty="0"/>
              <a:t> </a:t>
            </a:r>
            <a:r>
              <a:rPr spc="-10" dirty="0"/>
              <a:t>positive</a:t>
            </a:r>
            <a:r>
              <a:rPr spc="-20" dirty="0"/>
              <a:t> </a:t>
            </a:r>
            <a:r>
              <a:rPr spc="-10" dirty="0"/>
              <a:t>sustainability</a:t>
            </a:r>
            <a:r>
              <a:rPr spc="-25" dirty="0"/>
              <a:t> </a:t>
            </a:r>
            <a:r>
              <a:rPr spc="-10" dirty="0"/>
              <a:t>messaging</a:t>
            </a:r>
            <a:r>
              <a:rPr spc="-20" dirty="0"/>
              <a:t> </a:t>
            </a:r>
            <a:r>
              <a:rPr dirty="0"/>
              <a:t>and</a:t>
            </a:r>
            <a:r>
              <a:rPr spc="-25" dirty="0"/>
              <a:t> </a:t>
            </a:r>
            <a:r>
              <a:rPr spc="-10" dirty="0"/>
              <a:t>cost</a:t>
            </a:r>
            <a:r>
              <a:rPr spc="-20" dirty="0"/>
              <a:t> </a:t>
            </a:r>
            <a:r>
              <a:rPr spc="-10" dirty="0"/>
              <a:t>savings</a:t>
            </a:r>
            <a:r>
              <a:rPr spc="-25" dirty="0"/>
              <a:t> </a:t>
            </a:r>
            <a:r>
              <a:rPr dirty="0"/>
              <a:t>of</a:t>
            </a:r>
            <a:r>
              <a:rPr spc="-20" dirty="0"/>
              <a:t> </a:t>
            </a:r>
            <a:r>
              <a:rPr spc="-10" dirty="0"/>
              <a:t>35%</a:t>
            </a:r>
            <a:r>
              <a:rPr spc="-25" dirty="0"/>
              <a:t> </a:t>
            </a:r>
            <a:r>
              <a:rPr dirty="0"/>
              <a:t>has</a:t>
            </a:r>
            <a:r>
              <a:rPr spc="-20" dirty="0"/>
              <a:t> </a:t>
            </a:r>
            <a:r>
              <a:rPr spc="-10" dirty="0"/>
              <a:t>resulted</a:t>
            </a:r>
            <a:r>
              <a:rPr spc="-25" dirty="0"/>
              <a:t> </a:t>
            </a:r>
            <a:r>
              <a:rPr dirty="0"/>
              <a:t>in</a:t>
            </a:r>
            <a:r>
              <a:rPr spc="-20" dirty="0"/>
              <a:t> </a:t>
            </a:r>
            <a:r>
              <a:rPr dirty="0"/>
              <a:t>the</a:t>
            </a:r>
            <a:r>
              <a:rPr spc="-25" dirty="0"/>
              <a:t> </a:t>
            </a:r>
            <a:r>
              <a:rPr spc="-10" dirty="0"/>
              <a:t>coverall</a:t>
            </a:r>
            <a:r>
              <a:rPr spc="-20" dirty="0"/>
              <a:t> </a:t>
            </a:r>
            <a:r>
              <a:rPr dirty="0"/>
              <a:t>being</a:t>
            </a:r>
            <a:r>
              <a:rPr spc="-25" dirty="0"/>
              <a:t> </a:t>
            </a:r>
            <a:r>
              <a:rPr dirty="0"/>
              <a:t>in</a:t>
            </a:r>
            <a:r>
              <a:rPr spc="-20" dirty="0"/>
              <a:t> </a:t>
            </a:r>
            <a:r>
              <a:rPr dirty="0"/>
              <a:t>place</a:t>
            </a:r>
            <a:r>
              <a:rPr spc="-25" dirty="0"/>
              <a:t> </a:t>
            </a:r>
            <a:r>
              <a:rPr dirty="0"/>
              <a:t>in</a:t>
            </a:r>
            <a:r>
              <a:rPr spc="-20" dirty="0"/>
              <a:t> </a:t>
            </a:r>
            <a:r>
              <a:rPr dirty="0"/>
              <a:t>two</a:t>
            </a:r>
            <a:r>
              <a:rPr spc="-25" dirty="0"/>
              <a:t> </a:t>
            </a:r>
            <a:r>
              <a:rPr spc="-10" dirty="0"/>
              <a:t>depots with</a:t>
            </a:r>
            <a:r>
              <a:rPr spc="-30" dirty="0"/>
              <a:t> </a:t>
            </a:r>
            <a:r>
              <a:rPr dirty="0"/>
              <a:t>plans</a:t>
            </a:r>
            <a:r>
              <a:rPr spc="-30" dirty="0"/>
              <a:t> </a:t>
            </a:r>
            <a:r>
              <a:rPr dirty="0"/>
              <a:t>to</a:t>
            </a:r>
            <a:r>
              <a:rPr spc="-30" dirty="0"/>
              <a:t> </a:t>
            </a:r>
            <a:r>
              <a:rPr spc="-10" dirty="0"/>
              <a:t>move</a:t>
            </a:r>
            <a:r>
              <a:rPr spc="-25" dirty="0"/>
              <a:t> </a:t>
            </a:r>
            <a:r>
              <a:rPr dirty="0"/>
              <a:t>it</a:t>
            </a:r>
            <a:r>
              <a:rPr spc="-30" dirty="0"/>
              <a:t> </a:t>
            </a:r>
            <a:r>
              <a:rPr dirty="0"/>
              <a:t>into</a:t>
            </a:r>
            <a:r>
              <a:rPr spc="-30" dirty="0"/>
              <a:t> </a:t>
            </a:r>
            <a:r>
              <a:rPr spc="-10" dirty="0"/>
              <a:t>other</a:t>
            </a:r>
            <a:r>
              <a:rPr spc="-30" dirty="0"/>
              <a:t> </a:t>
            </a:r>
            <a:r>
              <a:rPr spc="-10" dirty="0"/>
              <a:t>maintenance</a:t>
            </a:r>
            <a:r>
              <a:rPr spc="-25" dirty="0"/>
              <a:t> </a:t>
            </a:r>
            <a:r>
              <a:rPr dirty="0"/>
              <a:t>areas</a:t>
            </a:r>
            <a:r>
              <a:rPr spc="-30" dirty="0"/>
              <a:t> </a:t>
            </a:r>
            <a:r>
              <a:rPr dirty="0"/>
              <a:t>and</a:t>
            </a:r>
            <a:r>
              <a:rPr spc="-30" dirty="0"/>
              <a:t> </a:t>
            </a:r>
            <a:r>
              <a:rPr spc="-10" dirty="0"/>
              <a:t>reduce</a:t>
            </a:r>
            <a:r>
              <a:rPr spc="-25" dirty="0"/>
              <a:t> </a:t>
            </a:r>
            <a:r>
              <a:rPr spc="-10" dirty="0"/>
              <a:t>costs</a:t>
            </a:r>
            <a:r>
              <a:rPr spc="-30" dirty="0"/>
              <a:t> </a:t>
            </a:r>
            <a:r>
              <a:rPr spc="-10" dirty="0"/>
              <a:t>further.</a:t>
            </a:r>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93230" y="544303"/>
            <a:ext cx="919480" cy="177800"/>
          </a:xfrm>
          <a:prstGeom prst="rect">
            <a:avLst/>
          </a:prstGeom>
        </p:spPr>
        <p:txBody>
          <a:bodyPr vert="horz" wrap="square" lIns="0" tIns="12700" rIns="0" bIns="0" rtlCol="0">
            <a:spAutoFit/>
          </a:bodyPr>
          <a:lstStyle/>
          <a:p>
            <a:pPr marL="12700">
              <a:lnSpc>
                <a:spcPct val="100000"/>
              </a:lnSpc>
              <a:spcBef>
                <a:spcPts val="100"/>
              </a:spcBef>
            </a:pPr>
            <a:r>
              <a:rPr sz="1000" b="1" spc="-20" dirty="0">
                <a:solidFill>
                  <a:srgbClr val="00B09B"/>
                </a:solidFill>
                <a:latin typeface="Asap SemiBold"/>
                <a:cs typeface="Asap SemiBold"/>
              </a:rPr>
              <a:t>ERFOLGSGESCHICHTE</a:t>
            </a:r>
            <a:endParaRPr sz="1000">
              <a:latin typeface="Asap SemiBold"/>
              <a:cs typeface="Asap SemiBold"/>
            </a:endParaRPr>
          </a:p>
        </p:txBody>
      </p:sp>
      <p:sp>
        <p:nvSpPr>
          <p:cNvPr id="9" name="object 9"/>
          <p:cNvSpPr txBox="1"/>
          <p:nvPr/>
        </p:nvSpPr>
        <p:spPr>
          <a:xfrm>
            <a:off x="4013599" y="4887887"/>
            <a:ext cx="1484630" cy="197490"/>
          </a:xfrm>
          <a:prstGeom prst="rect">
            <a:avLst/>
          </a:prstGeom>
        </p:spPr>
        <p:txBody>
          <a:bodyPr vert="horz" wrap="square" lIns="0" tIns="12700" rIns="0" bIns="0" rtlCol="0">
            <a:spAutoFit/>
          </a:bodyPr>
          <a:lstStyle/>
          <a:p>
            <a:pPr marL="12700">
              <a:lnSpc>
                <a:spcPct val="100000"/>
              </a:lnSpc>
              <a:spcBef>
                <a:spcPts val="100"/>
              </a:spcBef>
            </a:pPr>
            <a:r>
              <a:rPr lang="de" sz="1200" b="1" dirty="0">
                <a:solidFill>
                  <a:srgbClr val="00B09B"/>
                </a:solidFill>
                <a:latin typeface="Asap SemiBold"/>
                <a:cs typeface="Asap SemiBold"/>
              </a:rPr>
              <a:t>DIE LÖSUNG</a:t>
            </a:r>
            <a:endParaRPr sz="1200" dirty="0">
              <a:latin typeface="Asap SemiBold"/>
              <a:cs typeface="Asap SemiBold"/>
            </a:endParaRPr>
          </a:p>
        </p:txBody>
      </p:sp>
      <p:sp>
        <p:nvSpPr>
          <p:cNvPr id="10" name="object 10"/>
          <p:cNvSpPr txBox="1"/>
          <p:nvPr/>
        </p:nvSpPr>
        <p:spPr>
          <a:xfrm>
            <a:off x="4013599" y="5236834"/>
            <a:ext cx="3125470" cy="2260234"/>
          </a:xfrm>
          <a:prstGeom prst="rect">
            <a:avLst/>
          </a:prstGeom>
        </p:spPr>
        <p:txBody>
          <a:bodyPr vert="horz" wrap="square" lIns="0" tIns="12700" rIns="0" bIns="0" rtlCol="0">
            <a:spAutoFit/>
          </a:bodyPr>
          <a:lstStyle/>
          <a:p>
            <a:pPr>
              <a:lnSpc>
                <a:spcPts val="1050"/>
              </a:lnSpc>
            </a:pPr>
            <a:r>
              <a:rPr lang="de" sz="900" dirty="0" err="1">
                <a:solidFill>
                  <a:srgbClr val="545557"/>
                </a:solidFill>
                <a:latin typeface="Asap regular" pitchFamily="2" charset="0"/>
              </a:rPr>
              <a:t>RightCycle hilft Kunden, den Kreislauf zu schließen, indem es bisher schwer recycelbare Produkte wie nicht mit Gefahrstoffen belastete gebrauchte Handschuhe und Schutzkleidung in neue Konsumgüter umwandelt. </a:t>
            </a:r>
            <a:r>
              <a:rPr lang="de" sz="900" dirty="0">
                <a:solidFill>
                  <a:srgbClr val="545557"/>
                </a:solidFill>
                <a:latin typeface="Asap Bold" pitchFamily="2" charset="0"/>
              </a:rPr>
              <a:t>Das mittlerweile seit 15 Jahren bestehende RightCycle-Programm hat weltweit über 3.300 Tonnen Abfall verwertet, die andernfalls in Deponien entsorgt worden wären.</a:t>
            </a:r>
          </a:p>
          <a:p>
            <a:pPr>
              <a:lnSpc>
                <a:spcPts val="1050"/>
              </a:lnSpc>
            </a:pPr>
            <a:r>
              <a:rPr lang="de" sz="900" dirty="0" err="1">
                <a:solidFill>
                  <a:srgbClr val="545557"/>
                </a:solidFill>
                <a:latin typeface="Asap regular" pitchFamily="2" charset="0"/>
              </a:rPr>
              <a:t>RightCycle bot dem Unternehmen HIPRA eine nachhaltigere Lösung für seinen Bedarf an Hand- und Körperschutzprodukten. Statt Kleidung ständig zu waschen und gebrauchte Handschuhe in Deponien oder Verbrennungsanlagen zu entsorgen, erhalten die für den Einmalgebrauch bestimmten Overalls und Nitrilhandschuhe der Kimtech™-Marke von HIPRA nun ein zweites Leben als Gartenmöbel, Bücherregale und andere Konsumgüter. </a:t>
            </a:r>
          </a:p>
          <a:p>
            <a:pPr>
              <a:lnSpc>
                <a:spcPts val="1050"/>
              </a:lnSpc>
            </a:pPr>
            <a:r>
              <a:rPr lang="de" sz="900" dirty="0">
                <a:solidFill>
                  <a:srgbClr val="545557"/>
                </a:solidFill>
                <a:latin typeface="Asap Bold" pitchFamily="2" charset="0"/>
              </a:rPr>
              <a:t>Seit 2017 hat HIPRA im Rahmen des Programms mehr als 1,6 Millionen Handschuhe und rund 1 Million Schutzanzüge einer Wiederverwertung zugeführt.</a:t>
            </a:r>
          </a:p>
          <a:p>
            <a:pPr>
              <a:lnSpc>
                <a:spcPts val="1050"/>
              </a:lnSpc>
            </a:pPr>
            <a:endParaRPr lang="de" sz="900" dirty="0">
              <a:solidFill>
                <a:srgbClr val="545557"/>
              </a:solidFill>
              <a:latin typeface="Asap Bold" pitchFamily="2" charset="0"/>
            </a:endParaRPr>
          </a:p>
          <a:p>
            <a:pPr>
              <a:lnSpc>
                <a:spcPts val="1050"/>
              </a:lnSpc>
            </a:pPr>
            <a:endParaRPr lang="de" sz="900" dirty="0">
              <a:solidFill>
                <a:srgbClr val="545557"/>
              </a:solidFill>
              <a:latin typeface="Asap regular" pitchFamily="2" charset="0"/>
            </a:endParaRPr>
          </a:p>
        </p:txBody>
      </p:sp>
      <p:sp>
        <p:nvSpPr>
          <p:cNvPr id="13" name="object 13"/>
          <p:cNvSpPr/>
          <p:nvPr/>
        </p:nvSpPr>
        <p:spPr>
          <a:xfrm>
            <a:off x="4026299" y="5174374"/>
            <a:ext cx="419734" cy="0"/>
          </a:xfrm>
          <a:custGeom>
            <a:avLst/>
            <a:gdLst/>
            <a:ahLst/>
            <a:cxnLst/>
            <a:rect l="l" t="t" r="r" b="b"/>
            <a:pathLst>
              <a:path w="419735">
                <a:moveTo>
                  <a:pt x="0" y="0"/>
                </a:moveTo>
                <a:lnTo>
                  <a:pt x="419696" y="0"/>
                </a:lnTo>
              </a:path>
            </a:pathLst>
          </a:custGeom>
          <a:ln w="25400">
            <a:solidFill>
              <a:srgbClr val="00B09B"/>
            </a:solidFill>
          </a:ln>
        </p:spPr>
        <p:txBody>
          <a:bodyPr wrap="square" lIns="0" tIns="0" rIns="0" bIns="0" rtlCol="0"/>
          <a:lstStyle/>
          <a:p>
            <a:endParaRPr/>
          </a:p>
        </p:txBody>
      </p:sp>
      <p:sp>
        <p:nvSpPr>
          <p:cNvPr id="15" name="object 15"/>
          <p:cNvSpPr txBox="1"/>
          <p:nvPr/>
        </p:nvSpPr>
        <p:spPr>
          <a:xfrm>
            <a:off x="347300" y="4887887"/>
            <a:ext cx="1297350" cy="197490"/>
          </a:xfrm>
          <a:prstGeom prst="rect">
            <a:avLst/>
          </a:prstGeom>
        </p:spPr>
        <p:txBody>
          <a:bodyPr vert="horz" wrap="square" lIns="0" tIns="12700" rIns="0" bIns="0" rtlCol="0">
            <a:spAutoFit/>
          </a:bodyPr>
          <a:lstStyle/>
          <a:p>
            <a:pPr marL="12700">
              <a:lnSpc>
                <a:spcPct val="100000"/>
              </a:lnSpc>
              <a:spcBef>
                <a:spcPts val="100"/>
              </a:spcBef>
            </a:pPr>
            <a:r>
              <a:rPr lang="de" sz="1200" b="1" spc="-10" dirty="0">
                <a:solidFill>
                  <a:srgbClr val="00B09B"/>
                </a:solidFill>
                <a:latin typeface="Asap SemiBold"/>
                <a:cs typeface="Asap SemiBold"/>
              </a:rPr>
              <a:t>DAS PROBLEM</a:t>
            </a:r>
            <a:endParaRPr sz="1200" dirty="0">
              <a:latin typeface="Asap SemiBold"/>
              <a:cs typeface="Asap SemiBold"/>
            </a:endParaRPr>
          </a:p>
        </p:txBody>
      </p:sp>
      <p:sp>
        <p:nvSpPr>
          <p:cNvPr id="16" name="object 16"/>
          <p:cNvSpPr txBox="1"/>
          <p:nvPr/>
        </p:nvSpPr>
        <p:spPr>
          <a:xfrm>
            <a:off x="347300" y="5236834"/>
            <a:ext cx="3396626" cy="2824491"/>
          </a:xfrm>
          <a:prstGeom prst="rect">
            <a:avLst/>
          </a:prstGeom>
        </p:spPr>
        <p:txBody>
          <a:bodyPr vert="horz" wrap="square" lIns="0" tIns="12700" rIns="0" bIns="0" rtlCol="0">
            <a:spAutoFit/>
          </a:bodyPr>
          <a:lstStyle/>
          <a:p>
            <a:pPr>
              <a:lnSpc>
                <a:spcPts val="1050"/>
              </a:lnSpc>
            </a:pPr>
            <a:r>
              <a:rPr lang="de" sz="900" dirty="0">
                <a:solidFill>
                  <a:srgbClr val="545557"/>
                </a:solidFill>
                <a:latin typeface="Asap Bold" pitchFamily="2" charset="0"/>
              </a:rPr>
              <a:t>HIPRA ist ein Biotech- und Pharmaunternehmen </a:t>
            </a:r>
            <a:r>
              <a:rPr lang="de" sz="900" dirty="0">
                <a:solidFill>
                  <a:srgbClr val="545557"/>
                </a:solidFill>
                <a:latin typeface="Asap" pitchFamily="2" charset="0"/>
              </a:rPr>
              <a:t>mit</a:t>
            </a:r>
            <a:r>
              <a:rPr lang="de" sz="900" dirty="0">
                <a:solidFill>
                  <a:srgbClr val="545557"/>
                </a:solidFill>
                <a:latin typeface="Asap Bold" pitchFamily="2" charset="0"/>
              </a:rPr>
              <a:t> </a:t>
            </a:r>
            <a:r>
              <a:rPr lang="de" sz="900" dirty="0">
                <a:solidFill>
                  <a:srgbClr val="545557"/>
                </a:solidFill>
                <a:latin typeface="Asap regular" pitchFamily="2" charset="0"/>
              </a:rPr>
              <a:t>Fokus auf der Krankheitsprävention bei Mensch und Tier. Das Unternehmen ist Anbieter einer breiten Palette von hoch innovativen Impfstoffen und eines fortschrittlichen Diagnosedienstes. Mit mehr als 50 Jahren Erfahrung und einer Präsenz in 40 Ländern hat sich das Unternehmen dem Leitgedanken </a:t>
            </a:r>
            <a:r>
              <a:rPr lang="de" sz="900" dirty="0">
                <a:solidFill>
                  <a:srgbClr val="545557"/>
                </a:solidFill>
                <a:latin typeface="Asap Bold" pitchFamily="2" charset="0"/>
              </a:rPr>
              <a:t>„Immunität stärken für eine gesündere Welt“ verschrieben.</a:t>
            </a:r>
          </a:p>
          <a:p>
            <a:pPr>
              <a:lnSpc>
                <a:spcPts val="1050"/>
              </a:lnSpc>
            </a:pPr>
            <a:endParaRPr lang="de" sz="900" dirty="0">
              <a:solidFill>
                <a:srgbClr val="545557"/>
              </a:solidFill>
              <a:latin typeface="Asap regular" pitchFamily="2" charset="0"/>
            </a:endParaRPr>
          </a:p>
          <a:p>
            <a:pPr>
              <a:lnSpc>
                <a:spcPts val="1050"/>
              </a:lnSpc>
            </a:pPr>
            <a:r>
              <a:rPr lang="de" sz="900" dirty="0">
                <a:solidFill>
                  <a:srgbClr val="545557"/>
                </a:solidFill>
                <a:latin typeface="Asap regular" pitchFamily="2" charset="0"/>
              </a:rPr>
              <a:t>Im Rahmen dieser Verpflichtung bietet HIPRA Lösungen für die Förderung einer besseren globalen Gesundheit und eines gesünderen Planeten an. Die Nachhaltigkeitsziele des Unternehmens umfassen Maßnahmen für die Eindämmung des Klimawandels und Anpassung an dessen Folgen, die Steigerung der Energie- und Wassereffizienz sowie die Förderung einer Kreislaufwirtschaft.</a:t>
            </a:r>
          </a:p>
          <a:p>
            <a:pPr>
              <a:lnSpc>
                <a:spcPts val="1050"/>
              </a:lnSpc>
            </a:pPr>
            <a:endParaRPr lang="de" sz="900" dirty="0">
              <a:solidFill>
                <a:srgbClr val="545557"/>
              </a:solidFill>
              <a:latin typeface="Asap regular" pitchFamily="2" charset="0"/>
            </a:endParaRPr>
          </a:p>
          <a:p>
            <a:pPr>
              <a:lnSpc>
                <a:spcPts val="1050"/>
              </a:lnSpc>
            </a:pPr>
            <a:r>
              <a:rPr lang="de" sz="900" dirty="0">
                <a:solidFill>
                  <a:srgbClr val="545557"/>
                </a:solidFill>
                <a:latin typeface="Asap regular" pitchFamily="2" charset="0"/>
              </a:rPr>
              <a:t>Seit vielen Jahren verwendete HIPRA wiederverwendbare Arbeitskleidung, die mehrfach gewaschen und gereinigt werden musste, sowie Nitrilhandschuhe, die nach Gebrauch als Abfall entsorgt wurden.</a:t>
            </a:r>
          </a:p>
        </p:txBody>
      </p:sp>
      <p:sp>
        <p:nvSpPr>
          <p:cNvPr id="18" name="object 18"/>
          <p:cNvSpPr/>
          <p:nvPr/>
        </p:nvSpPr>
        <p:spPr>
          <a:xfrm>
            <a:off x="360000" y="5169213"/>
            <a:ext cx="319405" cy="0"/>
          </a:xfrm>
          <a:custGeom>
            <a:avLst/>
            <a:gdLst/>
            <a:ahLst/>
            <a:cxnLst/>
            <a:rect l="l" t="t" r="r" b="b"/>
            <a:pathLst>
              <a:path w="319405">
                <a:moveTo>
                  <a:pt x="0" y="0"/>
                </a:moveTo>
                <a:lnTo>
                  <a:pt x="319341" y="0"/>
                </a:lnTo>
              </a:path>
            </a:pathLst>
          </a:custGeom>
          <a:ln w="25400">
            <a:solidFill>
              <a:srgbClr val="00B09B"/>
            </a:solidFill>
          </a:ln>
        </p:spPr>
        <p:txBody>
          <a:bodyPr wrap="square" lIns="0" tIns="0" rIns="0" bIns="0" rtlCol="0"/>
          <a:lstStyle/>
          <a:p>
            <a:endParaRPr/>
          </a:p>
        </p:txBody>
      </p:sp>
      <p:sp>
        <p:nvSpPr>
          <p:cNvPr id="19" name="object 19"/>
          <p:cNvSpPr/>
          <p:nvPr/>
        </p:nvSpPr>
        <p:spPr>
          <a:xfrm>
            <a:off x="321168" y="8219451"/>
            <a:ext cx="6840220" cy="2169137"/>
          </a:xfrm>
          <a:custGeom>
            <a:avLst/>
            <a:gdLst/>
            <a:ahLst/>
            <a:cxnLst/>
            <a:rect l="l" t="t" r="r" b="b"/>
            <a:pathLst>
              <a:path w="6840220" h="1563370">
                <a:moveTo>
                  <a:pt x="6840004" y="0"/>
                </a:moveTo>
                <a:lnTo>
                  <a:pt x="0" y="0"/>
                </a:lnTo>
                <a:lnTo>
                  <a:pt x="0" y="1562747"/>
                </a:lnTo>
                <a:lnTo>
                  <a:pt x="6840004" y="1562747"/>
                </a:lnTo>
                <a:lnTo>
                  <a:pt x="6840004" y="0"/>
                </a:lnTo>
                <a:close/>
              </a:path>
            </a:pathLst>
          </a:custGeom>
          <a:solidFill>
            <a:srgbClr val="DBEFEB"/>
          </a:solidFill>
        </p:spPr>
        <p:txBody>
          <a:bodyPr wrap="square" lIns="0" tIns="0" rIns="0" bIns="0" rtlCol="0"/>
          <a:lstStyle/>
          <a:p>
            <a:endParaRPr/>
          </a:p>
        </p:txBody>
      </p:sp>
      <p:sp>
        <p:nvSpPr>
          <p:cNvPr id="20" name="object 20"/>
          <p:cNvSpPr txBox="1"/>
          <p:nvPr/>
        </p:nvSpPr>
        <p:spPr>
          <a:xfrm>
            <a:off x="305138" y="8135614"/>
            <a:ext cx="6840220" cy="300723"/>
          </a:xfrm>
          <a:prstGeom prst="rect">
            <a:avLst/>
          </a:prstGeom>
        </p:spPr>
        <p:txBody>
          <a:bodyPr vert="horz" wrap="square" lIns="0" tIns="114935" rIns="0" bIns="0" rtlCol="0">
            <a:spAutoFit/>
          </a:bodyPr>
          <a:lstStyle/>
          <a:p>
            <a:pPr marL="217804">
              <a:lnSpc>
                <a:spcPct val="100000"/>
              </a:lnSpc>
              <a:spcBef>
                <a:spcPts val="905"/>
              </a:spcBef>
            </a:pPr>
            <a:r>
              <a:rPr sz="1200" b="1" spc="-10" dirty="0">
                <a:solidFill>
                  <a:srgbClr val="00B09B"/>
                </a:solidFill>
                <a:latin typeface="Asap SemiBold"/>
                <a:cs typeface="Asap SemiBold"/>
              </a:rPr>
              <a:t>ERGEBNISSE</a:t>
            </a:r>
            <a:endParaRPr sz="1200" dirty="0">
              <a:latin typeface="Asap SemiBold"/>
              <a:cs typeface="Asap SemiBold"/>
            </a:endParaRPr>
          </a:p>
        </p:txBody>
      </p:sp>
      <p:sp>
        <p:nvSpPr>
          <p:cNvPr id="21" name="object 21"/>
          <p:cNvSpPr/>
          <p:nvPr/>
        </p:nvSpPr>
        <p:spPr>
          <a:xfrm>
            <a:off x="578100" y="8448992"/>
            <a:ext cx="319405" cy="141060"/>
          </a:xfrm>
          <a:custGeom>
            <a:avLst/>
            <a:gdLst/>
            <a:ahLst/>
            <a:cxnLst/>
            <a:rect l="l" t="t" r="r" b="b"/>
            <a:pathLst>
              <a:path w="319405">
                <a:moveTo>
                  <a:pt x="0" y="0"/>
                </a:moveTo>
                <a:lnTo>
                  <a:pt x="319341" y="0"/>
                </a:lnTo>
              </a:path>
            </a:pathLst>
          </a:custGeom>
          <a:ln w="25400">
            <a:solidFill>
              <a:srgbClr val="00B09B"/>
            </a:solidFill>
          </a:ln>
        </p:spPr>
        <p:txBody>
          <a:bodyPr wrap="square" lIns="0" tIns="0" rIns="0" bIns="0" rtlCol="0"/>
          <a:lstStyle/>
          <a:p>
            <a:endParaRPr/>
          </a:p>
        </p:txBody>
      </p:sp>
      <p:sp>
        <p:nvSpPr>
          <p:cNvPr id="23" name="object 23"/>
          <p:cNvSpPr txBox="1"/>
          <p:nvPr/>
        </p:nvSpPr>
        <p:spPr>
          <a:xfrm>
            <a:off x="806450" y="4014167"/>
            <a:ext cx="1557655" cy="643766"/>
          </a:xfrm>
          <a:prstGeom prst="rect">
            <a:avLst/>
          </a:prstGeom>
        </p:spPr>
        <p:txBody>
          <a:bodyPr vert="horz" wrap="square" lIns="0" tIns="12700" rIns="0" bIns="0" rtlCol="0">
            <a:spAutoFit/>
          </a:bodyPr>
          <a:lstStyle/>
          <a:p>
            <a:pPr marL="12700">
              <a:lnSpc>
                <a:spcPct val="100000"/>
              </a:lnSpc>
              <a:spcBef>
                <a:spcPts val="100"/>
              </a:spcBef>
            </a:pPr>
            <a:r>
              <a:rPr lang="de" sz="1900" b="1" spc="-30" dirty="0">
                <a:solidFill>
                  <a:srgbClr val="006AB6"/>
                </a:solidFill>
                <a:latin typeface="Asap SemiBold"/>
                <a:cs typeface="Asap SemiBold"/>
              </a:rPr>
              <a:t>200</a:t>
            </a:r>
            <a:r>
              <a:rPr sz="1900" b="1" spc="-185" dirty="0">
                <a:solidFill>
                  <a:srgbClr val="006AB6"/>
                </a:solidFill>
                <a:latin typeface="Asap SemiBold"/>
                <a:cs typeface="Asap SemiBold"/>
              </a:rPr>
              <a:t> </a:t>
            </a:r>
            <a:r>
              <a:rPr lang="de" sz="1100" b="1" spc="-10" dirty="0">
                <a:solidFill>
                  <a:srgbClr val="00B09B"/>
                </a:solidFill>
                <a:latin typeface="Asap SemiBold"/>
                <a:cs typeface="Asap SemiBold"/>
              </a:rPr>
              <a:t> Tonnen weniger Abfall zur Entsorgung in Deponien oder Verbrennungsanlagen</a:t>
            </a:r>
            <a:endParaRPr sz="1100" dirty="0">
              <a:latin typeface="Asap SemiBold"/>
              <a:cs typeface="Asap SemiBold"/>
            </a:endParaRPr>
          </a:p>
        </p:txBody>
      </p:sp>
      <p:sp>
        <p:nvSpPr>
          <p:cNvPr id="24" name="object 24"/>
          <p:cNvSpPr txBox="1"/>
          <p:nvPr/>
        </p:nvSpPr>
        <p:spPr>
          <a:xfrm>
            <a:off x="2877536" y="4115767"/>
            <a:ext cx="1357914" cy="474489"/>
          </a:xfrm>
          <a:prstGeom prst="rect">
            <a:avLst/>
          </a:prstGeom>
        </p:spPr>
        <p:txBody>
          <a:bodyPr vert="horz" wrap="square" lIns="0" tIns="12700" rIns="0" bIns="0" rtlCol="0">
            <a:spAutoFit/>
          </a:bodyPr>
          <a:lstStyle/>
          <a:p>
            <a:pPr marL="12700">
              <a:lnSpc>
                <a:spcPct val="100000"/>
              </a:lnSpc>
              <a:spcBef>
                <a:spcPts val="100"/>
              </a:spcBef>
            </a:pPr>
            <a:r>
              <a:rPr lang="de" sz="1900" b="1" spc="-30" dirty="0">
                <a:solidFill>
                  <a:srgbClr val="006AB6"/>
                </a:solidFill>
                <a:latin typeface="Asap SemiBold"/>
                <a:cs typeface="Asap SemiBold"/>
              </a:rPr>
              <a:t>55 %</a:t>
            </a:r>
            <a:r>
              <a:rPr lang="de" sz="1900" b="1" spc="-155" dirty="0">
                <a:solidFill>
                  <a:srgbClr val="006AB6"/>
                </a:solidFill>
                <a:latin typeface="Asap SemiBold"/>
                <a:cs typeface="Asap SemiBold"/>
              </a:rPr>
              <a:t> </a:t>
            </a:r>
            <a:r>
              <a:rPr lang="de" sz="1100" b="1" dirty="0">
                <a:solidFill>
                  <a:srgbClr val="00B09B"/>
                </a:solidFill>
                <a:latin typeface="Asap SemiBold"/>
                <a:cs typeface="Asap SemiBold"/>
              </a:rPr>
              <a:t> weniger PSA-Abfall</a:t>
            </a:r>
            <a:endParaRPr lang="de" sz="1100" dirty="0">
              <a:latin typeface="Asap SemiBold"/>
              <a:cs typeface="Asap SemiBold"/>
            </a:endParaRPr>
          </a:p>
        </p:txBody>
      </p:sp>
      <p:sp>
        <p:nvSpPr>
          <p:cNvPr id="275" name="object 275"/>
          <p:cNvSpPr/>
          <p:nvPr/>
        </p:nvSpPr>
        <p:spPr>
          <a:xfrm>
            <a:off x="1234592" y="4470443"/>
            <a:ext cx="8890" cy="57150"/>
          </a:xfrm>
          <a:custGeom>
            <a:avLst/>
            <a:gdLst/>
            <a:ahLst/>
            <a:cxnLst/>
            <a:rect l="l" t="t" r="r" b="b"/>
            <a:pathLst>
              <a:path w="8889" h="57150">
                <a:moveTo>
                  <a:pt x="0" y="0"/>
                </a:moveTo>
                <a:lnTo>
                  <a:pt x="0" y="50831"/>
                </a:lnTo>
                <a:lnTo>
                  <a:pt x="8813" y="56900"/>
                </a:lnTo>
                <a:lnTo>
                  <a:pt x="8813" y="5818"/>
                </a:lnTo>
                <a:lnTo>
                  <a:pt x="0" y="0"/>
                </a:lnTo>
                <a:close/>
              </a:path>
            </a:pathLst>
          </a:custGeom>
          <a:solidFill>
            <a:srgbClr val="D2D3D4"/>
          </a:solidFill>
        </p:spPr>
        <p:txBody>
          <a:bodyPr wrap="square" lIns="0" tIns="0" rIns="0" bIns="0" rtlCol="0"/>
          <a:lstStyle/>
          <a:p>
            <a:endParaRPr/>
          </a:p>
        </p:txBody>
      </p:sp>
      <p:grpSp>
        <p:nvGrpSpPr>
          <p:cNvPr id="276" name="object 276"/>
          <p:cNvGrpSpPr/>
          <p:nvPr/>
        </p:nvGrpSpPr>
        <p:grpSpPr>
          <a:xfrm>
            <a:off x="807127" y="3060700"/>
            <a:ext cx="1452880" cy="936625"/>
            <a:chOff x="2994634" y="4019231"/>
            <a:chExt cx="1452880" cy="936625"/>
          </a:xfrm>
        </p:grpSpPr>
        <p:sp>
          <p:nvSpPr>
            <p:cNvPr id="277" name="object 277"/>
            <p:cNvSpPr/>
            <p:nvPr/>
          </p:nvSpPr>
          <p:spPr>
            <a:xfrm>
              <a:off x="2994634" y="4504054"/>
              <a:ext cx="1450975" cy="451484"/>
            </a:xfrm>
            <a:custGeom>
              <a:avLst/>
              <a:gdLst/>
              <a:ahLst/>
              <a:cxnLst/>
              <a:rect l="l" t="t" r="r" b="b"/>
              <a:pathLst>
                <a:path w="1450975" h="451485">
                  <a:moveTo>
                    <a:pt x="1089221" y="163642"/>
                  </a:moveTo>
                  <a:lnTo>
                    <a:pt x="851400" y="163642"/>
                  </a:lnTo>
                  <a:lnTo>
                    <a:pt x="1153005" y="376879"/>
                  </a:lnTo>
                  <a:lnTo>
                    <a:pt x="1075162" y="382183"/>
                  </a:lnTo>
                  <a:lnTo>
                    <a:pt x="1075025" y="390059"/>
                  </a:lnTo>
                  <a:lnTo>
                    <a:pt x="1324959" y="451282"/>
                  </a:lnTo>
                  <a:lnTo>
                    <a:pt x="1427273" y="451282"/>
                  </a:lnTo>
                  <a:lnTo>
                    <a:pt x="1449520" y="360518"/>
                  </a:lnTo>
                  <a:lnTo>
                    <a:pt x="1390562" y="360518"/>
                  </a:lnTo>
                  <a:lnTo>
                    <a:pt x="1089221" y="163642"/>
                  </a:lnTo>
                  <a:close/>
                </a:path>
                <a:path w="1450975" h="451485">
                  <a:moveTo>
                    <a:pt x="1450486" y="356577"/>
                  </a:moveTo>
                  <a:lnTo>
                    <a:pt x="1390562" y="360518"/>
                  </a:lnTo>
                  <a:lnTo>
                    <a:pt x="1449520" y="360518"/>
                  </a:lnTo>
                  <a:lnTo>
                    <a:pt x="1450486" y="356577"/>
                  </a:lnTo>
                  <a:close/>
                </a:path>
                <a:path w="1450975" h="451485">
                  <a:moveTo>
                    <a:pt x="467421" y="113710"/>
                  </a:moveTo>
                  <a:lnTo>
                    <a:pt x="343819" y="113710"/>
                  </a:lnTo>
                  <a:lnTo>
                    <a:pt x="605045" y="310240"/>
                  </a:lnTo>
                  <a:lnTo>
                    <a:pt x="724376" y="312321"/>
                  </a:lnTo>
                  <a:lnTo>
                    <a:pt x="744949" y="301326"/>
                  </a:lnTo>
                  <a:lnTo>
                    <a:pt x="605196" y="301326"/>
                  </a:lnTo>
                  <a:lnTo>
                    <a:pt x="672832" y="259867"/>
                  </a:lnTo>
                  <a:lnTo>
                    <a:pt x="467421" y="113710"/>
                  </a:lnTo>
                  <a:close/>
                </a:path>
                <a:path w="1450975" h="451485">
                  <a:moveTo>
                    <a:pt x="851641" y="150262"/>
                  </a:moveTo>
                  <a:lnTo>
                    <a:pt x="605196" y="301326"/>
                  </a:lnTo>
                  <a:lnTo>
                    <a:pt x="744949" y="301326"/>
                  </a:lnTo>
                  <a:lnTo>
                    <a:pt x="916473" y="209655"/>
                  </a:lnTo>
                  <a:lnTo>
                    <a:pt x="851400" y="163642"/>
                  </a:lnTo>
                  <a:lnTo>
                    <a:pt x="1089221" y="163642"/>
                  </a:lnTo>
                  <a:lnTo>
                    <a:pt x="1074700" y="154156"/>
                  </a:lnTo>
                  <a:lnTo>
                    <a:pt x="851641" y="150262"/>
                  </a:lnTo>
                  <a:close/>
                </a:path>
                <a:path w="1450975" h="451485">
                  <a:moveTo>
                    <a:pt x="0" y="0"/>
                  </a:moveTo>
                  <a:lnTo>
                    <a:pt x="0" y="53005"/>
                  </a:lnTo>
                  <a:lnTo>
                    <a:pt x="173617" y="172549"/>
                  </a:lnTo>
                  <a:lnTo>
                    <a:pt x="239077" y="173683"/>
                  </a:lnTo>
                  <a:lnTo>
                    <a:pt x="292083" y="143333"/>
                  </a:lnTo>
                  <a:lnTo>
                    <a:pt x="217112" y="143333"/>
                  </a:lnTo>
                  <a:lnTo>
                    <a:pt x="0" y="0"/>
                  </a:lnTo>
                  <a:close/>
                </a:path>
                <a:path w="1450975" h="451485">
                  <a:moveTo>
                    <a:pt x="310093" y="84951"/>
                  </a:moveTo>
                  <a:lnTo>
                    <a:pt x="217112" y="143333"/>
                  </a:lnTo>
                  <a:lnTo>
                    <a:pt x="292083" y="143333"/>
                  </a:lnTo>
                  <a:lnTo>
                    <a:pt x="343819" y="113710"/>
                  </a:lnTo>
                  <a:lnTo>
                    <a:pt x="467421" y="113710"/>
                  </a:lnTo>
                  <a:lnTo>
                    <a:pt x="429948" y="87053"/>
                  </a:lnTo>
                  <a:lnTo>
                    <a:pt x="310093" y="84951"/>
                  </a:lnTo>
                  <a:close/>
                </a:path>
              </a:pathLst>
            </a:custGeom>
            <a:solidFill>
              <a:srgbClr val="D2D3D4"/>
            </a:solidFill>
          </p:spPr>
          <p:txBody>
            <a:bodyPr wrap="square" lIns="0" tIns="0" rIns="0" bIns="0" rtlCol="0"/>
            <a:lstStyle/>
            <a:p>
              <a:endParaRPr/>
            </a:p>
          </p:txBody>
        </p:sp>
        <p:pic>
          <p:nvPicPr>
            <p:cNvPr id="278" name="object 278"/>
            <p:cNvPicPr/>
            <p:nvPr/>
          </p:nvPicPr>
          <p:blipFill>
            <a:blip r:embed="rId2" cstate="print"/>
            <a:stretch>
              <a:fillRect/>
            </a:stretch>
          </p:blipFill>
          <p:spPr>
            <a:xfrm>
              <a:off x="2994634" y="4019231"/>
              <a:ext cx="1452727" cy="933857"/>
            </a:xfrm>
            <a:prstGeom prst="rect">
              <a:avLst/>
            </a:prstGeom>
          </p:spPr>
        </p:pic>
      </p:grpSp>
      <p:grpSp>
        <p:nvGrpSpPr>
          <p:cNvPr id="279" name="object 279"/>
          <p:cNvGrpSpPr/>
          <p:nvPr/>
        </p:nvGrpSpPr>
        <p:grpSpPr>
          <a:xfrm>
            <a:off x="3432827" y="3268168"/>
            <a:ext cx="547370" cy="772160"/>
            <a:chOff x="5620334" y="4226699"/>
            <a:chExt cx="547370" cy="772160"/>
          </a:xfrm>
        </p:grpSpPr>
        <p:pic>
          <p:nvPicPr>
            <p:cNvPr id="280" name="object 280"/>
            <p:cNvPicPr/>
            <p:nvPr/>
          </p:nvPicPr>
          <p:blipFill>
            <a:blip r:embed="rId3" cstate="print"/>
            <a:stretch>
              <a:fillRect/>
            </a:stretch>
          </p:blipFill>
          <p:spPr>
            <a:xfrm>
              <a:off x="5702414" y="4879111"/>
              <a:ext cx="433280" cy="119329"/>
            </a:xfrm>
            <a:prstGeom prst="rect">
              <a:avLst/>
            </a:prstGeom>
          </p:spPr>
        </p:pic>
        <p:pic>
          <p:nvPicPr>
            <p:cNvPr id="281" name="object 281"/>
            <p:cNvPicPr/>
            <p:nvPr/>
          </p:nvPicPr>
          <p:blipFill>
            <a:blip r:embed="rId4" cstate="print"/>
            <a:stretch>
              <a:fillRect/>
            </a:stretch>
          </p:blipFill>
          <p:spPr>
            <a:xfrm>
              <a:off x="5697635" y="4827467"/>
              <a:ext cx="110269" cy="110608"/>
            </a:xfrm>
            <a:prstGeom prst="rect">
              <a:avLst/>
            </a:prstGeom>
          </p:spPr>
        </p:pic>
        <p:pic>
          <p:nvPicPr>
            <p:cNvPr id="282" name="object 282"/>
            <p:cNvPicPr/>
            <p:nvPr/>
          </p:nvPicPr>
          <p:blipFill>
            <a:blip r:embed="rId5" cstate="print"/>
            <a:stretch>
              <a:fillRect/>
            </a:stretch>
          </p:blipFill>
          <p:spPr>
            <a:xfrm>
              <a:off x="5639257" y="4298797"/>
              <a:ext cx="509206" cy="639293"/>
            </a:xfrm>
            <a:prstGeom prst="rect">
              <a:avLst/>
            </a:prstGeom>
          </p:spPr>
        </p:pic>
        <p:pic>
          <p:nvPicPr>
            <p:cNvPr id="283" name="object 283"/>
            <p:cNvPicPr/>
            <p:nvPr/>
          </p:nvPicPr>
          <p:blipFill>
            <a:blip r:embed="rId6" cstate="print"/>
            <a:stretch>
              <a:fillRect/>
            </a:stretch>
          </p:blipFill>
          <p:spPr>
            <a:xfrm>
              <a:off x="5723035" y="4513144"/>
              <a:ext cx="113002" cy="151865"/>
            </a:xfrm>
            <a:prstGeom prst="rect">
              <a:avLst/>
            </a:prstGeom>
          </p:spPr>
        </p:pic>
        <p:pic>
          <p:nvPicPr>
            <p:cNvPr id="284" name="object 284"/>
            <p:cNvPicPr/>
            <p:nvPr/>
          </p:nvPicPr>
          <p:blipFill>
            <a:blip r:embed="rId7" cstate="print"/>
            <a:stretch>
              <a:fillRect/>
            </a:stretch>
          </p:blipFill>
          <p:spPr>
            <a:xfrm>
              <a:off x="5775540" y="4387431"/>
              <a:ext cx="163969" cy="135280"/>
            </a:xfrm>
            <a:prstGeom prst="rect">
              <a:avLst/>
            </a:prstGeom>
          </p:spPr>
        </p:pic>
        <p:sp>
          <p:nvSpPr>
            <p:cNvPr id="285" name="object 285"/>
            <p:cNvSpPr/>
            <p:nvPr/>
          </p:nvSpPr>
          <p:spPr>
            <a:xfrm>
              <a:off x="5841276" y="4387456"/>
              <a:ext cx="144780" cy="101600"/>
            </a:xfrm>
            <a:custGeom>
              <a:avLst/>
              <a:gdLst/>
              <a:ahLst/>
              <a:cxnLst/>
              <a:rect l="l" t="t" r="r" b="b"/>
              <a:pathLst>
                <a:path w="144779" h="101600">
                  <a:moveTo>
                    <a:pt x="144627" y="47015"/>
                  </a:moveTo>
                  <a:lnTo>
                    <a:pt x="137718" y="50888"/>
                  </a:lnTo>
                  <a:lnTo>
                    <a:pt x="118021" y="11417"/>
                  </a:lnTo>
                  <a:lnTo>
                    <a:pt x="111366" y="0"/>
                  </a:lnTo>
                  <a:lnTo>
                    <a:pt x="0" y="0"/>
                  </a:lnTo>
                  <a:lnTo>
                    <a:pt x="3289" y="419"/>
                  </a:lnTo>
                  <a:lnTo>
                    <a:pt x="9537" y="2717"/>
                  </a:lnTo>
                  <a:lnTo>
                    <a:pt x="35750" y="37934"/>
                  </a:lnTo>
                  <a:lnTo>
                    <a:pt x="58953" y="83845"/>
                  </a:lnTo>
                  <a:lnTo>
                    <a:pt x="65481" y="97078"/>
                  </a:lnTo>
                  <a:lnTo>
                    <a:pt x="57759" y="101409"/>
                  </a:lnTo>
                  <a:lnTo>
                    <a:pt x="115595" y="100965"/>
                  </a:lnTo>
                  <a:lnTo>
                    <a:pt x="142544" y="50888"/>
                  </a:lnTo>
                  <a:lnTo>
                    <a:pt x="144627" y="47015"/>
                  </a:lnTo>
                  <a:close/>
                </a:path>
              </a:pathLst>
            </a:custGeom>
            <a:solidFill>
              <a:srgbClr val="F0EFEF"/>
            </a:solidFill>
          </p:spPr>
          <p:txBody>
            <a:bodyPr wrap="square" lIns="0" tIns="0" rIns="0" bIns="0" rtlCol="0"/>
            <a:lstStyle/>
            <a:p>
              <a:endParaRPr/>
            </a:p>
          </p:txBody>
        </p:sp>
        <p:pic>
          <p:nvPicPr>
            <p:cNvPr id="286" name="object 286"/>
            <p:cNvPicPr/>
            <p:nvPr/>
          </p:nvPicPr>
          <p:blipFill>
            <a:blip r:embed="rId8" cstate="print"/>
            <a:stretch>
              <a:fillRect/>
            </a:stretch>
          </p:blipFill>
          <p:spPr>
            <a:xfrm>
              <a:off x="5931433" y="4474247"/>
              <a:ext cx="124979" cy="191541"/>
            </a:xfrm>
            <a:prstGeom prst="rect">
              <a:avLst/>
            </a:prstGeom>
          </p:spPr>
        </p:pic>
        <p:pic>
          <p:nvPicPr>
            <p:cNvPr id="287" name="object 287"/>
            <p:cNvPicPr/>
            <p:nvPr/>
          </p:nvPicPr>
          <p:blipFill>
            <a:blip r:embed="rId9" cstate="print"/>
            <a:stretch>
              <a:fillRect/>
            </a:stretch>
          </p:blipFill>
          <p:spPr>
            <a:xfrm>
              <a:off x="5912755" y="4576551"/>
              <a:ext cx="140698" cy="110070"/>
            </a:xfrm>
            <a:prstGeom prst="rect">
              <a:avLst/>
            </a:prstGeom>
          </p:spPr>
        </p:pic>
        <p:pic>
          <p:nvPicPr>
            <p:cNvPr id="288" name="object 288"/>
            <p:cNvPicPr/>
            <p:nvPr/>
          </p:nvPicPr>
          <p:blipFill>
            <a:blip r:embed="rId10" cstate="print"/>
            <a:stretch>
              <a:fillRect/>
            </a:stretch>
          </p:blipFill>
          <p:spPr>
            <a:xfrm>
              <a:off x="5620334" y="4226699"/>
              <a:ext cx="547064" cy="72098"/>
            </a:xfrm>
            <a:prstGeom prst="rect">
              <a:avLst/>
            </a:prstGeom>
          </p:spPr>
        </p:pic>
        <p:pic>
          <p:nvPicPr>
            <p:cNvPr id="289" name="object 289"/>
            <p:cNvPicPr/>
            <p:nvPr/>
          </p:nvPicPr>
          <p:blipFill>
            <a:blip r:embed="rId11" cstate="print"/>
            <a:stretch>
              <a:fillRect/>
            </a:stretch>
          </p:blipFill>
          <p:spPr>
            <a:xfrm>
              <a:off x="5683847" y="4820133"/>
              <a:ext cx="117563" cy="117944"/>
            </a:xfrm>
            <a:prstGeom prst="rect">
              <a:avLst/>
            </a:prstGeom>
          </p:spPr>
        </p:pic>
      </p:grpSp>
      <p:sp>
        <p:nvSpPr>
          <p:cNvPr id="290" name="object 290"/>
          <p:cNvSpPr txBox="1">
            <a:spLocks noGrp="1"/>
          </p:cNvSpPr>
          <p:nvPr>
            <p:ph type="dt" sz="half" idx="6"/>
          </p:nvPr>
        </p:nvSpPr>
        <p:spPr>
          <a:xfrm>
            <a:off x="552308" y="8553584"/>
            <a:ext cx="6377940" cy="1815882"/>
          </a:xfrm>
          <a:prstGeom prst="rect">
            <a:avLst/>
          </a:prstGeom>
        </p:spPr>
        <p:txBody>
          <a:bodyPr vert="horz" wrap="square" lIns="0" tIns="5080" rIns="0" bIns="0" rtlCol="0">
            <a:spAutoFit/>
          </a:bodyPr>
          <a:lstStyle/>
          <a:p>
            <a:pPr>
              <a:lnSpc>
                <a:spcPts val="1050"/>
              </a:lnSpc>
            </a:pPr>
            <a:r>
              <a:rPr lang="de" sz="900" b="0" dirty="0">
                <a:solidFill>
                  <a:srgbClr val="545557"/>
                </a:solidFill>
                <a:latin typeface="Asap regular" pitchFamily="2" charset="0"/>
              </a:rPr>
              <a:t>Durch die Umstellung auf Handschuhe und Schutzkleidung der Kimtech-Marke sowie die Teilnahme am RightCycle-Programm erzielte HIPRA zwei äußerst bemerkenswerte Ergebnisse:</a:t>
            </a:r>
          </a:p>
          <a:p>
            <a:pPr marL="171450" indent="-171450">
              <a:lnSpc>
                <a:spcPct val="150000"/>
              </a:lnSpc>
              <a:buFont typeface="Wingdings" panose="05000000000000000000" pitchFamily="2" charset="2"/>
              <a:buChar char="ü"/>
            </a:pPr>
            <a:r>
              <a:rPr lang="de" sz="900" dirty="0">
                <a:solidFill>
                  <a:srgbClr val="545557"/>
                </a:solidFill>
                <a:latin typeface="Asap Bold" pitchFamily="2" charset="0"/>
              </a:rPr>
              <a:t>rund 55 % weniger Handschuh- und Schutzkleidungsabfall;</a:t>
            </a:r>
          </a:p>
          <a:p>
            <a:pPr marL="171450" indent="-171450">
              <a:lnSpc>
                <a:spcPts val="1020"/>
              </a:lnSpc>
              <a:buFont typeface="Wingdings" panose="05000000000000000000" pitchFamily="2" charset="2"/>
              <a:buChar char="ü"/>
            </a:pPr>
            <a:r>
              <a:rPr lang="de" sz="900" dirty="0">
                <a:solidFill>
                  <a:srgbClr val="545557"/>
                </a:solidFill>
                <a:latin typeface="Asap Bold" pitchFamily="2" charset="0"/>
              </a:rPr>
              <a:t>die Vermeidung einer Entsorgung von rund 200 Tonnen Abfall in Deponien oder Verbrennungsanlagen.</a:t>
            </a:r>
          </a:p>
          <a:p>
            <a:pPr marL="171450" indent="-171450">
              <a:lnSpc>
                <a:spcPts val="1020"/>
              </a:lnSpc>
              <a:buFont typeface="Wingdings" panose="05000000000000000000" pitchFamily="2" charset="2"/>
              <a:buChar char="ü"/>
            </a:pPr>
            <a:endParaRPr lang="de" sz="900" dirty="0">
              <a:solidFill>
                <a:srgbClr val="545557"/>
              </a:solidFill>
              <a:latin typeface="Asap Bold" pitchFamily="2" charset="0"/>
            </a:endParaRPr>
          </a:p>
          <a:p>
            <a:pPr>
              <a:lnSpc>
                <a:spcPts val="1020"/>
              </a:lnSpc>
            </a:pPr>
            <a:r>
              <a:rPr lang="de" sz="900" b="0" dirty="0">
                <a:solidFill>
                  <a:srgbClr val="545557"/>
                </a:solidFill>
                <a:latin typeface="Asap regular" pitchFamily="2" charset="0"/>
              </a:rPr>
              <a:t>Außerdem war die Einführung des Programms relativ einfach. Das Unternehmen stellte Abfallbehälter auf seinem gesamten Betriebsgelände auf, installierte ein Abfallsammelsystem und informierte seine Mitarbeitenden.</a:t>
            </a:r>
          </a:p>
          <a:p>
            <a:pPr>
              <a:lnSpc>
                <a:spcPts val="1020"/>
              </a:lnSpc>
            </a:pPr>
            <a:endParaRPr lang="de" sz="900" b="0" dirty="0">
              <a:solidFill>
                <a:srgbClr val="545557"/>
              </a:solidFill>
              <a:latin typeface="Asap Bold" pitchFamily="2" charset="0"/>
            </a:endParaRPr>
          </a:p>
          <a:p>
            <a:pPr>
              <a:lnSpc>
                <a:spcPts val="1020"/>
              </a:lnSpc>
            </a:pPr>
            <a:r>
              <a:rPr lang="de" sz="900" b="0" dirty="0">
                <a:solidFill>
                  <a:srgbClr val="545557"/>
                </a:solidFill>
                <a:latin typeface="Asap regular" pitchFamily="2" charset="0"/>
              </a:rPr>
              <a:t>Nach Angaben des Unternehmens war es für eine reibungslose Umstellung entscheidend, das Team, das Handschuhe und Schutzkleidung verwendet, in das neue System einzubeziehen und entsprechend zu informieren. Die gesamte Belegschaft des Unternehmens sei mit der Umstellung sehr zufrieden gewesen, teilte HIPRA mit, denn durch das neue System sei es dem Unternehmen gelungen, seinen Umwelteinfluss zu verringern.</a:t>
            </a:r>
            <a:endParaRPr lang="de" sz="900" b="0" dirty="0">
              <a:solidFill>
                <a:srgbClr val="545557"/>
              </a:solidFill>
              <a:latin typeface="Asap Bold" pitchFamily="2" charset="0"/>
            </a:endParaRPr>
          </a:p>
          <a:p>
            <a:pPr>
              <a:lnSpc>
                <a:spcPts val="1020"/>
              </a:lnSpc>
            </a:pPr>
            <a:endParaRPr lang="de" sz="900" dirty="0">
              <a:solidFill>
                <a:srgbClr val="545557"/>
              </a:solidFill>
              <a:latin typeface="Asap Bold" pitchFamily="2" charset="0"/>
            </a:endParaRPr>
          </a:p>
          <a:p>
            <a:pPr marL="171450" indent="-171450">
              <a:lnSpc>
                <a:spcPts val="1020"/>
              </a:lnSpc>
              <a:buFont typeface="Wingdings" panose="05000000000000000000" pitchFamily="2" charset="2"/>
              <a:buChar char="ü"/>
            </a:pPr>
            <a:endParaRPr lang="de" sz="900" dirty="0">
              <a:solidFill>
                <a:srgbClr val="545557"/>
              </a:solidFill>
              <a:latin typeface="Asap Bold" pitchFamily="2" charset="0"/>
            </a:endParaRPr>
          </a:p>
        </p:txBody>
      </p:sp>
      <p:sp>
        <p:nvSpPr>
          <p:cNvPr id="293" name="object 293"/>
          <p:cNvSpPr txBox="1">
            <a:spLocks noGrp="1"/>
          </p:cNvSpPr>
          <p:nvPr>
            <p:ph type="ftr" sz="quarter" idx="5"/>
          </p:nvPr>
        </p:nvSpPr>
        <p:spPr>
          <a:xfrm>
            <a:off x="360000" y="10425631"/>
            <a:ext cx="5564550" cy="100027"/>
          </a:xfrm>
          <a:prstGeom prst="rect">
            <a:avLst/>
          </a:prstGeom>
        </p:spPr>
        <p:txBody>
          <a:bodyPr vert="horz" wrap="square" lIns="0" tIns="7620" rIns="0" bIns="0" rtlCol="0">
            <a:spAutoFit/>
          </a:bodyPr>
          <a:lstStyle/>
          <a:p>
            <a:pPr marL="12700">
              <a:lnSpc>
                <a:spcPct val="100000"/>
              </a:lnSpc>
              <a:spcBef>
                <a:spcPts val="60"/>
              </a:spcBef>
            </a:pPr>
            <a:r>
              <a:rPr dirty="0"/>
              <a:t>Ansell, ® und ™ sind Warenzeichen der Ansell Limited oder einer ihrer Tochtergesellschaften. © 2026 Ansell Limited. Alle Rechte vorbehalten.</a:t>
            </a:r>
            <a:endParaRPr sz="600" dirty="0"/>
          </a:p>
        </p:txBody>
      </p:sp>
      <p:pic>
        <p:nvPicPr>
          <p:cNvPr id="3" name="Picture 2" descr="A group of trees in the fog&#10;&#10;AI-generated content may be incorrect.">
            <a:extLst>
              <a:ext uri="{FF2B5EF4-FFF2-40B4-BE49-F238E27FC236}">
                <a16:creationId xmlns:a16="http://schemas.microsoft.com/office/drawing/2014/main" id="{1BEE9F7E-3E43-28CF-1913-59CEDBF2E48C}"/>
              </a:ext>
            </a:extLst>
          </p:cNvPr>
          <p:cNvPicPr>
            <a:picLocks noChangeAspect="1"/>
          </p:cNvPicPr>
          <p:nvPr/>
        </p:nvPicPr>
        <p:blipFill>
          <a:blip r:embed="rId12" cstate="print">
            <a:extLst>
              <a:ext uri="{28A0092B-C50C-407E-A947-70E740481C1C}">
                <a14:useLocalDpi xmlns:a14="http://schemas.microsoft.com/office/drawing/2010/main" val="0"/>
              </a:ext>
            </a:extLst>
          </a:blip>
          <a:srcRect t="5559" b="24901"/>
          <a:stretch/>
        </p:blipFill>
        <p:spPr>
          <a:xfrm>
            <a:off x="-5466" y="890017"/>
            <a:ext cx="7556500" cy="2150049"/>
          </a:xfrm>
          <a:prstGeom prst="rect">
            <a:avLst/>
          </a:prstGeom>
        </p:spPr>
      </p:pic>
      <p:pic>
        <p:nvPicPr>
          <p:cNvPr id="5" name="Picture 4" descr="A white curved line on a black background&#10;&#10;AI-generated content may be incorrect.">
            <a:extLst>
              <a:ext uri="{FF2B5EF4-FFF2-40B4-BE49-F238E27FC236}">
                <a16:creationId xmlns:a16="http://schemas.microsoft.com/office/drawing/2014/main" id="{71922B79-D821-A709-D342-D78A9F9856DD}"/>
              </a:ext>
            </a:extLst>
          </p:cNvPr>
          <p:cNvPicPr>
            <a:picLocks noChangeAspect="1"/>
          </p:cNvPicPr>
          <p:nvPr/>
        </p:nvPicPr>
        <p:blipFill>
          <a:blip r:embed="rId13" cstate="print">
            <a:alphaModFix amt="40000"/>
            <a:extLst>
              <a:ext uri="{28A0092B-C50C-407E-A947-70E740481C1C}">
                <a14:useLocalDpi xmlns:a14="http://schemas.microsoft.com/office/drawing/2010/main" val="0"/>
              </a:ext>
            </a:extLst>
          </a:blip>
          <a:stretch>
            <a:fillRect/>
          </a:stretch>
        </p:blipFill>
        <p:spPr>
          <a:xfrm>
            <a:off x="-9476" y="172086"/>
            <a:ext cx="6858000" cy="3166835"/>
          </a:xfrm>
          <a:prstGeom prst="rect">
            <a:avLst/>
          </a:prstGeom>
        </p:spPr>
      </p:pic>
      <p:sp>
        <p:nvSpPr>
          <p:cNvPr id="295" name="TextBox 294">
            <a:extLst>
              <a:ext uri="{FF2B5EF4-FFF2-40B4-BE49-F238E27FC236}">
                <a16:creationId xmlns:a16="http://schemas.microsoft.com/office/drawing/2014/main" id="{7AB93621-9E6A-9F87-2468-D36B1B91B0F8}"/>
              </a:ext>
            </a:extLst>
          </p:cNvPr>
          <p:cNvSpPr txBox="1"/>
          <p:nvPr/>
        </p:nvSpPr>
        <p:spPr>
          <a:xfrm>
            <a:off x="411931" y="2033895"/>
            <a:ext cx="4675030" cy="400110"/>
          </a:xfrm>
          <a:prstGeom prst="rect">
            <a:avLst/>
          </a:prstGeom>
          <a:noFill/>
          <a:effectLst>
            <a:outerShdw blurRad="38100" dist="25400" dir="5400000" algn="t" rotWithShape="0">
              <a:prstClr val="black">
                <a:alpha val="60000"/>
              </a:prstClr>
            </a:outerShdw>
          </a:effectLst>
        </p:spPr>
        <p:txBody>
          <a:bodyPr wrap="square" rtlCol="0">
            <a:spAutoFit/>
          </a:bodyPr>
          <a:lstStyle/>
          <a:p>
            <a:r>
              <a:rPr lang="de" sz="2000" dirty="0">
                <a:solidFill>
                  <a:schemeClr val="bg1"/>
                </a:solidFill>
                <a:latin typeface="Asap Bold" pitchFamily="2" charset="0"/>
              </a:rPr>
              <a:t>DAS RIGHTCYCLE-PROGRAMM</a:t>
            </a:r>
          </a:p>
        </p:txBody>
      </p:sp>
      <p:sp>
        <p:nvSpPr>
          <p:cNvPr id="296" name="TextBox 295">
            <a:extLst>
              <a:ext uri="{FF2B5EF4-FFF2-40B4-BE49-F238E27FC236}">
                <a16:creationId xmlns:a16="http://schemas.microsoft.com/office/drawing/2014/main" id="{6A219425-C1CE-3A5C-6CEB-3B5C190EBCA6}"/>
              </a:ext>
            </a:extLst>
          </p:cNvPr>
          <p:cNvSpPr txBox="1"/>
          <p:nvPr/>
        </p:nvSpPr>
        <p:spPr>
          <a:xfrm>
            <a:off x="433849" y="2434005"/>
            <a:ext cx="4944602" cy="512961"/>
          </a:xfrm>
          <a:prstGeom prst="rect">
            <a:avLst/>
          </a:prstGeom>
          <a:noFill/>
        </p:spPr>
        <p:txBody>
          <a:bodyPr wrap="square" rtlCol="0">
            <a:spAutoFit/>
          </a:bodyPr>
          <a:lstStyle/>
          <a:p>
            <a:r>
              <a:rPr lang="de" sz="1400" baseline="30000" dirty="0">
                <a:solidFill>
                  <a:schemeClr val="bg1"/>
                </a:solidFill>
                <a:effectLst>
                  <a:outerShdw blurRad="50800" dist="38100" dir="5400000" algn="t" rotWithShape="0">
                    <a:prstClr val="black">
                      <a:alpha val="70000"/>
                    </a:prstClr>
                  </a:outerShdw>
                </a:effectLst>
                <a:latin typeface="Asap regular" pitchFamily="2" charset="0"/>
              </a:rPr>
              <a:t>unterstützt HIPRA, seinen PSA-Abfall um </a:t>
            </a:r>
            <a:r>
              <a:rPr lang="de" sz="2000" b="1" baseline="20000" dirty="0">
                <a:solidFill>
                  <a:schemeClr val="bg1"/>
                </a:solidFill>
                <a:effectLst>
                  <a:outerShdw blurRad="50800" dist="38100" dir="5400000" algn="t" rotWithShape="0">
                    <a:prstClr val="black">
                      <a:alpha val="70000"/>
                    </a:prstClr>
                  </a:outerShdw>
                </a:effectLst>
                <a:latin typeface="Asap Bold" pitchFamily="2" charset="0"/>
              </a:rPr>
              <a:t>55 %</a:t>
            </a:r>
            <a:r>
              <a:rPr lang="de" sz="2000" baseline="20000" dirty="0">
                <a:solidFill>
                  <a:schemeClr val="bg1"/>
                </a:solidFill>
                <a:effectLst>
                  <a:outerShdw blurRad="50800" dist="38100" dir="5400000" algn="t" rotWithShape="0">
                    <a:prstClr val="black">
                      <a:alpha val="70000"/>
                    </a:prstClr>
                  </a:outerShdw>
                </a:effectLst>
                <a:latin typeface="Asap Bold" pitchFamily="2" charset="0"/>
              </a:rPr>
              <a:t> </a:t>
            </a:r>
            <a:r>
              <a:rPr lang="de" sz="1400" baseline="30000" dirty="0">
                <a:solidFill>
                  <a:schemeClr val="bg1"/>
                </a:solidFill>
                <a:effectLst>
                  <a:outerShdw blurRad="50800" dist="38100" dir="5400000" algn="t" rotWithShape="0">
                    <a:prstClr val="black">
                      <a:alpha val="70000"/>
                    </a:prstClr>
                  </a:outerShdw>
                </a:effectLst>
                <a:latin typeface="Asap regular" pitchFamily="2" charset="0"/>
              </a:rPr>
              <a:t>zu reduzieren und die Entsorgung von </a:t>
            </a:r>
            <a:r>
              <a:rPr lang="de" sz="2000" baseline="20000" dirty="0">
                <a:solidFill>
                  <a:schemeClr val="bg1"/>
                </a:solidFill>
                <a:effectLst>
                  <a:outerShdw blurRad="50800" dist="38100" dir="5400000" algn="t" rotWithShape="0">
                    <a:prstClr val="black">
                      <a:alpha val="70000"/>
                    </a:prstClr>
                  </a:outerShdw>
                </a:effectLst>
                <a:latin typeface="Asap Bold" pitchFamily="2" charset="0"/>
              </a:rPr>
              <a:t>200 Tonnen</a:t>
            </a:r>
            <a:r>
              <a:rPr lang="de" sz="1400" baseline="30000" dirty="0">
                <a:solidFill>
                  <a:schemeClr val="bg1"/>
                </a:solidFill>
                <a:effectLst>
                  <a:outerShdw blurRad="50800" dist="38100" dir="5400000" algn="t" rotWithShape="0">
                    <a:prstClr val="black">
                      <a:alpha val="70000"/>
                    </a:prstClr>
                  </a:outerShdw>
                </a:effectLst>
                <a:latin typeface="Asap regular" pitchFamily="2" charset="0"/>
              </a:rPr>
              <a:t> Abfall in Deponien oder Verbrennungsanlagen zu vermeiden.</a:t>
            </a:r>
            <a:endParaRPr lang="de" sz="1400" dirty="0">
              <a:solidFill>
                <a:schemeClr val="bg1"/>
              </a:solidFill>
              <a:effectLst>
                <a:outerShdw blurRad="50800" dist="38100" dir="5400000" algn="t" rotWithShape="0">
                  <a:prstClr val="black">
                    <a:alpha val="70000"/>
                  </a:prstClr>
                </a:outerShdw>
              </a:effectLst>
              <a:latin typeface="Asap regular" pitchFamily="2" charset="0"/>
            </a:endParaRPr>
          </a:p>
        </p:txBody>
      </p:sp>
      <p:pic>
        <p:nvPicPr>
          <p:cNvPr id="297" name="Picture 296" descr="A person in a white coat and purple gloves holding a large bag of white plastic&#10;&#10;AI-generated content may be incorrect.">
            <a:extLst>
              <a:ext uri="{FF2B5EF4-FFF2-40B4-BE49-F238E27FC236}">
                <a16:creationId xmlns:a16="http://schemas.microsoft.com/office/drawing/2014/main" id="{D168E9DD-D4D7-D39F-48C7-7C871091C7D3}"/>
              </a:ext>
            </a:extLst>
          </p:cNvPr>
          <p:cNvPicPr>
            <a:picLocks noChangeAspect="1"/>
          </p:cNvPicPr>
          <p:nvPr/>
        </p:nvPicPr>
        <p:blipFill>
          <a:blip r:embed="rId14" cstate="print">
            <a:extLst>
              <a:ext uri="{28A0092B-C50C-407E-A947-70E740481C1C}">
                <a14:useLocalDpi xmlns:a14="http://schemas.microsoft.com/office/drawing/2010/main" val="0"/>
              </a:ext>
            </a:extLst>
          </a:blip>
          <a:srcRect r="20533"/>
          <a:stretch>
            <a:fillRect/>
          </a:stretch>
        </p:blipFill>
        <p:spPr>
          <a:xfrm>
            <a:off x="4774760" y="3126371"/>
            <a:ext cx="2587195" cy="158840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B09B"/>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192ff78-e0f5-45a8-b1f4-3efeb3e8cd0d" xsi:nil="true"/>
    <lcf76f155ced4ddcb4097134ff3c332f xmlns="f372be74-721f-4c7b-a1d9-80c050b537f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81B9396F6464141A5BD204CE130E624" ma:contentTypeVersion="18" ma:contentTypeDescription="Create a new document." ma:contentTypeScope="" ma:versionID="6ea144871a644d138c2cfd00f2dfa601">
  <xsd:schema xmlns:xsd="http://www.w3.org/2001/XMLSchema" xmlns:xs="http://www.w3.org/2001/XMLSchema" xmlns:p="http://schemas.microsoft.com/office/2006/metadata/properties" xmlns:ns2="f372be74-721f-4c7b-a1d9-80c050b537f7" xmlns:ns3="5192ff78-e0f5-45a8-b1f4-3efeb3e8cd0d" targetNamespace="http://schemas.microsoft.com/office/2006/metadata/properties" ma:root="true" ma:fieldsID="1d69717a85753bd84eacfb0a00107c17" ns2:_="" ns3:_="">
    <xsd:import namespace="f372be74-721f-4c7b-a1d9-80c050b537f7"/>
    <xsd:import namespace="5192ff78-e0f5-45a8-b1f4-3efeb3e8cd0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3:SharedWithUsers" minOccurs="0"/>
                <xsd:element ref="ns3:SharedWithDetails"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72be74-721f-4c7b-a1d9-80c050b537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7b5d179-3f9e-4f82-8373-d2370b08b728"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92ff78-e0f5-45a8-b1f4-3efeb3e8cd0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b92036c-736a-4f08-94d8-9d80e0a9d8e5}" ma:internalName="TaxCatchAll" ma:showField="CatchAllData" ma:web="5192ff78-e0f5-45a8-b1f4-3efeb3e8cd0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E399D3-47F2-40BB-A027-F9703676E964}">
  <ds:schemaRefs>
    <ds:schemaRef ds:uri="http://schemas.microsoft.com/sharepoint/v3/contenttype/forms"/>
  </ds:schemaRefs>
</ds:datastoreItem>
</file>

<file path=customXml/itemProps2.xml><?xml version="1.0" encoding="utf-8"?>
<ds:datastoreItem xmlns:ds="http://schemas.openxmlformats.org/officeDocument/2006/customXml" ds:itemID="{07E1AD64-52FB-4A88-855F-5B9A0972A3CB}">
  <ds:schemaRefs>
    <ds:schemaRef ds:uri="http://schemas.microsoft.com/office/2006/metadata/properties"/>
    <ds:schemaRef ds:uri="http://schemas.microsoft.com/office/infopath/2007/PartnerControls"/>
    <ds:schemaRef ds:uri="5192ff78-e0f5-45a8-b1f4-3efeb3e8cd0d"/>
    <ds:schemaRef ds:uri="f372be74-721f-4c7b-a1d9-80c050b537f7"/>
  </ds:schemaRefs>
</ds:datastoreItem>
</file>

<file path=customXml/itemProps3.xml><?xml version="1.0" encoding="utf-8"?>
<ds:datastoreItem xmlns:ds="http://schemas.openxmlformats.org/officeDocument/2006/customXml" ds:itemID="{A2D6F5A6-1140-4D29-83F3-89803F5F5A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72be74-721f-4c7b-a1d9-80c050b537f7"/>
    <ds:schemaRef ds:uri="5192ff78-e0f5-45a8-b1f4-3efeb3e8c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473</Words>
  <Application>Microsoft Office PowerPoint</Application>
  <PresentationFormat>Custom</PresentationFormat>
  <Paragraphs>24</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Asap</vt:lpstr>
      <vt:lpstr>Asap Bold</vt:lpstr>
      <vt:lpstr>Asap Medium</vt:lpstr>
      <vt:lpstr>Asap regular</vt:lpstr>
      <vt:lpstr>Asap SemiBold</vt:lpstr>
      <vt:lpstr>Calibri</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Pascale Slegers</cp:lastModifiedBy>
  <cp:revision>4</cp:revision>
  <dcterms:created xsi:type="dcterms:W3CDTF">2025-11-24T04:48:16Z</dcterms:created>
  <dcterms:modified xsi:type="dcterms:W3CDTF">2026-07-24T12:55:19Z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2025-04-10T00:00:00Z</vt:filetime>
  </property>
  <property fmtid="{D5CDD505-2E9C-101B-9397-08002B2CF9AE}" pid="3" name="Creator">
    <vt:lpwstr>Adobe InDesign 17.4 (Macintosh)</vt:lpwstr>
  </property>
  <property fmtid="{D5CDD505-2E9C-101B-9397-08002B2CF9AE}" pid="4" name="LastSaved">
    <vt:filetime>2025-11-24T00:00:00Z</vt:filetime>
  </property>
  <property fmtid="{D5CDD505-2E9C-101B-9397-08002B2CF9AE}" pid="5" name="Producer">
    <vt:lpwstr>macOS Version 13.6.7 (Build 22G720) Quartz PDFContext</vt:lpwstr>
  </property>
  <property fmtid="{D5CDD505-2E9C-101B-9397-08002B2CF9AE}" pid="6" name="ContentTypeId">
    <vt:lpwstr>0x010100281B9396F6464141A5BD204CE130E624</vt:lpwstr>
  </property>
</Properties>
</file>